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2" r:id="rId4"/>
    <p:sldId id="305" r:id="rId5"/>
    <p:sldId id="277" r:id="rId6"/>
    <p:sldId id="281" r:id="rId7"/>
    <p:sldId id="279" r:id="rId8"/>
    <p:sldId id="283" r:id="rId9"/>
    <p:sldId id="258" r:id="rId10"/>
    <p:sldId id="282" r:id="rId11"/>
    <p:sldId id="265" r:id="rId12"/>
    <p:sldId id="270" r:id="rId13"/>
    <p:sldId id="275" r:id="rId14"/>
    <p:sldId id="273" r:id="rId15"/>
    <p:sldId id="267" r:id="rId16"/>
    <p:sldId id="266" r:id="rId17"/>
    <p:sldId id="268" r:id="rId18"/>
    <p:sldId id="269" r:id="rId19"/>
    <p:sldId id="257" r:id="rId20"/>
    <p:sldId id="306" r:id="rId21"/>
    <p:sldId id="276" r:id="rId22"/>
    <p:sldId id="307" r:id="rId23"/>
    <p:sldId id="308" r:id="rId24"/>
    <p:sldId id="303" r:id="rId25"/>
  </p:sldIdLst>
  <p:sldSz cx="12192000" cy="6858000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Josefin Sans" pitchFamily="2" charset="0"/>
      <p:regular r:id="rId31"/>
      <p:bold r:id="rId32"/>
      <p:italic r:id="rId33"/>
      <p:boldItalic r:id="rId34"/>
    </p:embeddedFont>
    <p:embeddedFont>
      <p:font typeface="Tahoma" panose="020B0604030504040204" pitchFamily="34" charset="0"/>
      <p:regular r:id="rId35"/>
      <p:bold r:id="rId36"/>
    </p:embeddedFont>
    <p:embeddedFont>
      <p:font typeface="Trebuchet MS" panose="020B0603020202020204" pitchFamily="34" charset="0"/>
      <p:regular r:id="rId37"/>
      <p:bold r:id="rId38"/>
      <p:italic r:id="rId39"/>
      <p:boldItalic r:id="rId40"/>
    </p:embeddedFont>
    <p:embeddedFont>
      <p:font typeface="Work Sans" pitchFamily="2" charset="0"/>
      <p:regular r:id="rId41"/>
      <p:bold r:id="rId42"/>
      <p:italic r:id="rId43"/>
      <p:boldItalic r:id="rId44"/>
    </p:embeddedFont>
    <p:embeddedFont>
      <p:font typeface="Work Sans Light" pitchFamily="2" charset="0"/>
      <p:regular r:id="rId45"/>
      <p:bold r:id="rId46"/>
      <p:italic r:id="rId47"/>
      <p:boldItalic r:id="rId48"/>
    </p:embeddedFont>
    <p:embeddedFont>
      <p:font typeface="Work Sans Medium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jBqsb2i338PGeUlEAfpST15cdf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1E326F-CCA0-436A-B333-37E552C33A0E}">
  <a:tblStyle styleId="{111E326F-CCA0-436A-B333-37E552C33A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CA231F-9F09-4F56-9565-A9D032239AAA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BF1E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BF1E8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0" d="100"/>
          <a:sy n="60" d="100"/>
        </p:scale>
        <p:origin x="9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8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9" name="Google Shape;6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Imagen con logo de mipg y control interno</a:t>
            </a:r>
            <a:endParaRPr/>
          </a:p>
        </p:txBody>
      </p:sp>
      <p:sp>
        <p:nvSpPr>
          <p:cNvPr id="416" name="Google Shape;41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9900101-4FBA-9E93-3184-4FB8B9EF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B1123A76-5086-3DF6-D0EA-A4054514A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D53EBA22-6D60-8572-F1BD-259D5CF87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>
            <a:extLst>
              <a:ext uri="{FF2B5EF4-FFF2-40B4-BE49-F238E27FC236}">
                <a16:creationId xmlns:a16="http://schemas.microsoft.com/office/drawing/2014/main" id="{EF22302C-80F8-E5EE-B43F-57FFEA8C36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972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3" name="Google Shape;7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6" name="Google Shape;18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0" name="Google Shape;7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2" name="Google Shape;8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7" name="Google Shape;8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6" name="Google Shape;94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2" name="Google Shape;9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0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1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6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sustentacion\calzado%20y%20bolsos%20%20BPMN%20%20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file:///D:\sustentacion\Trabajo%20con%20normas%20apa.docx" TargetMode="External"/><Relationship Id="rId5" Type="http://schemas.openxmlformats.org/officeDocument/2006/relationships/hyperlink" Target="file:///D:\sustentacion\Encuesta.pdf" TargetMode="External"/><Relationship Id="rId4" Type="http://schemas.openxmlformats.org/officeDocument/2006/relationships/hyperlink" Target="file:///D:\sustentacion\entrevista.docx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file:///D:\sustentacion\analisis%20de%20resultados.xlsx" TargetMode="External"/><Relationship Id="rId7" Type="http://schemas.openxmlformats.org/officeDocument/2006/relationships/hyperlink" Target="file:///D:\sustentacion\Presentaci&#243;n%20de%20Resultados%20de%20la%20tecnicas%20.doc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D:\sustentacion\IEEE.doc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QeXEHP3uYSXUouAXsvv8xq_xMUOETqHs/view?usp=sha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D:\sustentacion\Plantilla_Casos_de_Usos%20FINAL.doc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okups%20del%20proyecto%201%20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hyperlink" Target="file:///D:\sustentacion\mockups%20del%20proyecto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file:///D:\sustentacion\ficha%20tecnica%20.xlsx" TargetMode="Externa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y.unab.edu.co/bitstream/handle/20.500.12749/7348/2020_Tesis_Sandra_Vargas_Angarita.pdf?sequence=1" TargetMode="External"/><Relationship Id="rId2" Type="http://schemas.openxmlformats.org/officeDocument/2006/relationships/hyperlink" Target="http://repositorio.uts.edu.co:8080/xmlui/bitstream/handle/123456789/12179/F-DC-125%20Informe%20Final%20Trabajo%20con%20nota%20aclaratoria.pdf?sequence=1&amp;isAllowed=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sinessplan-templates.com/es/blogs/blog/advantages-online-presence" TargetMode="External"/><Relationship Id="rId5" Type="http://schemas.openxmlformats.org/officeDocument/2006/relationships/hyperlink" Target="https://www.mckinsey.com/featured-insights/destacados/estrategia-para-un-mundo-digital/es" TargetMode="Externa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/>
        </p:nvSpPr>
        <p:spPr>
          <a:xfrm>
            <a:off x="995422" y="2615068"/>
            <a:ext cx="73086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INNOVATION FUSION</a:t>
            </a:r>
            <a:endParaRPr lang="es-ES" sz="40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46D917-E9C3-C73C-710F-D7816EB94E6C}"/>
              </a:ext>
            </a:extLst>
          </p:cNvPr>
          <p:cNvSpPr txBox="1"/>
          <p:nvPr/>
        </p:nvSpPr>
        <p:spPr>
          <a:xfrm>
            <a:off x="995422" y="3781287"/>
            <a:ext cx="39274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Daniela Bohorquez Diaz</a:t>
            </a:r>
            <a:endParaRPr lang="es-E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Katherin Morcillo Quiroga</a:t>
            </a:r>
            <a:endParaRPr lang="es-E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Jhonatan Carvajal Bonilla</a:t>
            </a:r>
            <a:endParaRPr lang="es-E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Oscar Gelpud Erazo</a:t>
            </a:r>
            <a:endParaRPr lang="es-E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99;p17">
            <a:extLst>
              <a:ext uri="{FF2B5EF4-FFF2-40B4-BE49-F238E27FC236}">
                <a16:creationId xmlns:a16="http://schemas.microsoft.com/office/drawing/2014/main" id="{1FE6DF7F-3D21-D288-E56D-AF3B42E821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028" y="2041406"/>
            <a:ext cx="2795527" cy="269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7;p24" descr="Mujer sentada en una silla">
            <a:extLst>
              <a:ext uri="{FF2B5EF4-FFF2-40B4-BE49-F238E27FC236}">
                <a16:creationId xmlns:a16="http://schemas.microsoft.com/office/drawing/2014/main" id="{92054E45-D156-93A1-58C9-2E29B38E9D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481" r="10258"/>
          <a:stretch/>
        </p:blipFill>
        <p:spPr>
          <a:xfrm>
            <a:off x="7530288" y="0"/>
            <a:ext cx="4661712" cy="6857998"/>
          </a:xfrm>
          <a:custGeom>
            <a:avLst/>
            <a:gdLst/>
            <a:ahLst/>
            <a:cxnLst/>
            <a:rect l="l" t="t" r="r" b="b"/>
            <a:pathLst>
              <a:path w="4269788" h="6857998" extrusionOk="0">
                <a:moveTo>
                  <a:pt x="0" y="0"/>
                </a:moveTo>
                <a:lnTo>
                  <a:pt x="4269788" y="0"/>
                </a:lnTo>
                <a:lnTo>
                  <a:pt x="4269788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24" name="Google Shape;924;p27"/>
          <p:cNvSpPr txBox="1"/>
          <p:nvPr/>
        </p:nvSpPr>
        <p:spPr>
          <a:xfrm>
            <a:off x="1386345" y="1694480"/>
            <a:ext cx="4861054" cy="382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alcance del proyecto incluye el desarrollo de un aplicativo web que permita a los usuarios:</a:t>
            </a:r>
            <a:endParaRPr lang="es-MX" sz="16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lang="es-MX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Registrar, iniciar sesión y recuperar contraseñas con seguridad.</a:t>
            </a:r>
            <a:endParaRPr lang="es-MX" sz="16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lang="es-MX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Navegar por un catálogo de productos organizado por filtros y facilitar la búsqueda.</a:t>
            </a:r>
            <a:endParaRPr lang="es-MX" sz="16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lang="es-MX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Gestionar un carrito de compras, elegir métodos de pago y completar compras de forma segura.</a:t>
            </a:r>
            <a:endParaRPr lang="es-MX" sz="16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lang="es-MX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Dejar reseñas y valoraciones para productos.</a:t>
            </a:r>
            <a:endParaRPr lang="es-MX" sz="16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lang="es-MX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Aplicar y gestionar promociones y descuentos.</a:t>
            </a:r>
            <a:endParaRPr lang="es-MX" sz="1600" dirty="0"/>
          </a:p>
        </p:txBody>
      </p:sp>
      <p:grpSp>
        <p:nvGrpSpPr>
          <p:cNvPr id="926" name="Google Shape;926;p2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927" name="Google Shape;927;p2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8" name="Google Shape;928;p2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9" name="Google Shape;929;p2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0" name="Google Shape;930;p2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1" name="Google Shape;931;p2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2" name="Google Shape;932;p2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3" name="Google Shape;933;p2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4" name="Google Shape;934;p2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5" name="Google Shape;935;p2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6" name="Google Shape;936;p2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937" name="Google Shape;937;p27"/>
          <p:cNvSpPr txBox="1"/>
          <p:nvPr/>
        </p:nvSpPr>
        <p:spPr>
          <a:xfrm>
            <a:off x="2026269" y="706778"/>
            <a:ext cx="40298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 dirty="0">
                <a:solidFill>
                  <a:srgbClr val="39A900"/>
                </a:solidFill>
                <a:latin typeface="Arial"/>
                <a:ea typeface="Arial"/>
                <a:cs typeface="Arial"/>
                <a:sym typeface="Arial"/>
              </a:rPr>
              <a:t>Alcance del proyecto</a:t>
            </a: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11102774" y="5565609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8;p24">
            <a:extLst>
              <a:ext uri="{FF2B5EF4-FFF2-40B4-BE49-F238E27FC236}">
                <a16:creationId xmlns:a16="http://schemas.microsoft.com/office/drawing/2014/main" id="{4127F06F-D957-808D-0BCC-23F9629A7791}"/>
              </a:ext>
            </a:extLst>
          </p:cNvPr>
          <p:cNvSpPr/>
          <p:nvPr/>
        </p:nvSpPr>
        <p:spPr>
          <a:xfrm rot="10800000">
            <a:off x="7537289" y="2"/>
            <a:ext cx="4635613" cy="6857997"/>
          </a:xfrm>
          <a:prstGeom prst="rect">
            <a:avLst/>
          </a:prstGeom>
          <a:solidFill>
            <a:srgbClr val="0C0C0C">
              <a:alpha val="36862"/>
            </a:srgbClr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 txBox="1"/>
          <p:nvPr/>
        </p:nvSpPr>
        <p:spPr>
          <a:xfrm>
            <a:off x="6488735" y="900621"/>
            <a:ext cx="36024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PRIMER NOMBRE/APELLIDO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Posición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10"/>
          <p:cNvGrpSpPr/>
          <p:nvPr/>
        </p:nvGrpSpPr>
        <p:grpSpPr>
          <a:xfrm>
            <a:off x="233911" y="320227"/>
            <a:ext cx="266743" cy="528011"/>
            <a:chOff x="141693" y="266421"/>
            <a:chExt cx="287374" cy="396008"/>
          </a:xfrm>
        </p:grpSpPr>
        <p:cxnSp>
          <p:nvCxnSpPr>
            <p:cNvPr id="268" name="Google Shape;268;p1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69" name="Google Shape;269;p1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70" name="Google Shape;270;p1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71" name="Google Shape;271;p1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72" name="Google Shape;272;p1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73" name="Google Shape;273;p1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74" name="Google Shape;274;p1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75" name="Google Shape;275;p1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76" name="Google Shape;276;p1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77" name="Google Shape;277;p1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279" name="Google Shape;279;p10"/>
          <p:cNvSpPr txBox="1"/>
          <p:nvPr/>
        </p:nvSpPr>
        <p:spPr>
          <a:xfrm rot="-5400000">
            <a:off x="-625967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71;p26">
            <a:extLst>
              <a:ext uri="{FF2B5EF4-FFF2-40B4-BE49-F238E27FC236}">
                <a16:creationId xmlns:a16="http://schemas.microsoft.com/office/drawing/2014/main" id="{986A8ABE-ADA9-4C3A-2E98-5F6B26C05804}"/>
              </a:ext>
            </a:extLst>
          </p:cNvPr>
          <p:cNvSpPr/>
          <p:nvPr/>
        </p:nvSpPr>
        <p:spPr>
          <a:xfrm>
            <a:off x="2451347" y="4714333"/>
            <a:ext cx="7010401" cy="1942851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2;p26">
            <a:extLst>
              <a:ext uri="{FF2B5EF4-FFF2-40B4-BE49-F238E27FC236}">
                <a16:creationId xmlns:a16="http://schemas.microsoft.com/office/drawing/2014/main" id="{B2980123-582E-7B40-43CE-17F7041DDB55}"/>
              </a:ext>
            </a:extLst>
          </p:cNvPr>
          <p:cNvSpPr/>
          <p:nvPr/>
        </p:nvSpPr>
        <p:spPr>
          <a:xfrm>
            <a:off x="1995844" y="1537415"/>
            <a:ext cx="8309573" cy="3666588"/>
          </a:xfrm>
          <a:prstGeom prst="notchedRightArrow">
            <a:avLst>
              <a:gd name="adj1" fmla="val 54679"/>
              <a:gd name="adj2" fmla="val 16067"/>
            </a:avLst>
          </a:prstGeom>
          <a:solidFill>
            <a:srgbClr val="FFD966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73;p26">
            <a:extLst>
              <a:ext uri="{FF2B5EF4-FFF2-40B4-BE49-F238E27FC236}">
                <a16:creationId xmlns:a16="http://schemas.microsoft.com/office/drawing/2014/main" id="{4650D743-54D3-DFFE-EDA2-59B9127ED796}"/>
              </a:ext>
            </a:extLst>
          </p:cNvPr>
          <p:cNvSpPr/>
          <p:nvPr/>
        </p:nvSpPr>
        <p:spPr>
          <a:xfrm>
            <a:off x="2348888" y="582501"/>
            <a:ext cx="6951133" cy="1311605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74;p26">
            <a:extLst>
              <a:ext uri="{FF2B5EF4-FFF2-40B4-BE49-F238E27FC236}">
                <a16:creationId xmlns:a16="http://schemas.microsoft.com/office/drawing/2014/main" id="{AB7EADB4-4BD8-04DE-2085-516CB7F9F5DB}"/>
              </a:ext>
            </a:extLst>
          </p:cNvPr>
          <p:cNvSpPr/>
          <p:nvPr/>
        </p:nvSpPr>
        <p:spPr>
          <a:xfrm>
            <a:off x="2803201" y="840439"/>
            <a:ext cx="1622512" cy="69982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Direccionamiento estratégico </a:t>
            </a:r>
            <a:endParaRPr/>
          </a:p>
        </p:txBody>
      </p:sp>
      <p:sp>
        <p:nvSpPr>
          <p:cNvPr id="30" name="Google Shape;275;p26">
            <a:extLst>
              <a:ext uri="{FF2B5EF4-FFF2-40B4-BE49-F238E27FC236}">
                <a16:creationId xmlns:a16="http://schemas.microsoft.com/office/drawing/2014/main" id="{BF993985-30BD-CCF6-15CF-B61F1AB4F1D0}"/>
              </a:ext>
            </a:extLst>
          </p:cNvPr>
          <p:cNvSpPr/>
          <p:nvPr/>
        </p:nvSpPr>
        <p:spPr>
          <a:xfrm rot="-5400000">
            <a:off x="-1878340" y="3190413"/>
            <a:ext cx="6074683" cy="85885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Clientes Requisitos y Expectativa</a:t>
            </a:r>
            <a:endParaRPr/>
          </a:p>
        </p:txBody>
      </p:sp>
      <p:sp>
        <p:nvSpPr>
          <p:cNvPr id="31" name="Google Shape;276;p26">
            <a:extLst>
              <a:ext uri="{FF2B5EF4-FFF2-40B4-BE49-F238E27FC236}">
                <a16:creationId xmlns:a16="http://schemas.microsoft.com/office/drawing/2014/main" id="{277FF4C1-E489-D5BA-D9CA-232A498ED9F0}"/>
              </a:ext>
            </a:extLst>
          </p:cNvPr>
          <p:cNvSpPr/>
          <p:nvPr/>
        </p:nvSpPr>
        <p:spPr>
          <a:xfrm>
            <a:off x="5148977" y="844851"/>
            <a:ext cx="1492183" cy="69982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Compras </a:t>
            </a:r>
            <a:endParaRPr/>
          </a:p>
        </p:txBody>
      </p:sp>
      <p:sp>
        <p:nvSpPr>
          <p:cNvPr id="32" name="Google Shape;277;p26">
            <a:extLst>
              <a:ext uri="{FF2B5EF4-FFF2-40B4-BE49-F238E27FC236}">
                <a16:creationId xmlns:a16="http://schemas.microsoft.com/office/drawing/2014/main" id="{99691153-350C-712B-8356-74FC6360C4B8}"/>
              </a:ext>
            </a:extLst>
          </p:cNvPr>
          <p:cNvSpPr/>
          <p:nvPr/>
        </p:nvSpPr>
        <p:spPr>
          <a:xfrm>
            <a:off x="7250951" y="818763"/>
            <a:ext cx="1492183" cy="699824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Atención cliente- ventas </a:t>
            </a:r>
            <a:endParaRPr/>
          </a:p>
        </p:txBody>
      </p:sp>
      <p:sp>
        <p:nvSpPr>
          <p:cNvPr id="33" name="Google Shape;278;p26">
            <a:extLst>
              <a:ext uri="{FF2B5EF4-FFF2-40B4-BE49-F238E27FC236}">
                <a16:creationId xmlns:a16="http://schemas.microsoft.com/office/drawing/2014/main" id="{C2665A7B-02A2-F657-562E-A3F8CE076764}"/>
              </a:ext>
            </a:extLst>
          </p:cNvPr>
          <p:cNvSpPr/>
          <p:nvPr/>
        </p:nvSpPr>
        <p:spPr>
          <a:xfrm>
            <a:off x="2902672" y="2559291"/>
            <a:ext cx="1198034" cy="681557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Diseño </a:t>
            </a:r>
            <a:b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endParaRPr/>
          </a:p>
        </p:txBody>
      </p:sp>
      <p:sp>
        <p:nvSpPr>
          <p:cNvPr id="34" name="Google Shape;279;p26">
            <a:extLst>
              <a:ext uri="{FF2B5EF4-FFF2-40B4-BE49-F238E27FC236}">
                <a16:creationId xmlns:a16="http://schemas.microsoft.com/office/drawing/2014/main" id="{460D4664-00C0-F99F-0441-76786C479DC1}"/>
              </a:ext>
            </a:extLst>
          </p:cNvPr>
          <p:cNvSpPr/>
          <p:nvPr/>
        </p:nvSpPr>
        <p:spPr>
          <a:xfrm>
            <a:off x="2724604" y="4835810"/>
            <a:ext cx="1346189" cy="7363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Recursos financieros </a:t>
            </a:r>
            <a:endParaRPr/>
          </a:p>
        </p:txBody>
      </p:sp>
      <p:sp>
        <p:nvSpPr>
          <p:cNvPr id="35" name="Google Shape;280;p26">
            <a:extLst>
              <a:ext uri="{FF2B5EF4-FFF2-40B4-BE49-F238E27FC236}">
                <a16:creationId xmlns:a16="http://schemas.microsoft.com/office/drawing/2014/main" id="{E9B8EC8F-6C46-7D9B-ACCA-886FDAF11D62}"/>
              </a:ext>
            </a:extLst>
          </p:cNvPr>
          <p:cNvSpPr/>
          <p:nvPr/>
        </p:nvSpPr>
        <p:spPr>
          <a:xfrm rot="-5400000">
            <a:off x="7817093" y="3222134"/>
            <a:ext cx="6324604" cy="720241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Satisfacción clientes </a:t>
            </a:r>
            <a:endParaRPr/>
          </a:p>
        </p:txBody>
      </p:sp>
      <p:sp>
        <p:nvSpPr>
          <p:cNvPr id="36" name="Google Shape;281;p26">
            <a:extLst>
              <a:ext uri="{FF2B5EF4-FFF2-40B4-BE49-F238E27FC236}">
                <a16:creationId xmlns:a16="http://schemas.microsoft.com/office/drawing/2014/main" id="{C7EE2454-02F6-2F3D-47CC-0320E27F9B3E}"/>
              </a:ext>
            </a:extLst>
          </p:cNvPr>
          <p:cNvSpPr/>
          <p:nvPr/>
        </p:nvSpPr>
        <p:spPr>
          <a:xfrm>
            <a:off x="5974197" y="2570292"/>
            <a:ext cx="1276754" cy="717547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Costura </a:t>
            </a:r>
            <a:endParaRPr/>
          </a:p>
        </p:txBody>
      </p:sp>
      <p:sp>
        <p:nvSpPr>
          <p:cNvPr id="37" name="Google Shape;282;p26">
            <a:extLst>
              <a:ext uri="{FF2B5EF4-FFF2-40B4-BE49-F238E27FC236}">
                <a16:creationId xmlns:a16="http://schemas.microsoft.com/office/drawing/2014/main" id="{E40F2EF1-D763-DFC3-8A22-CBEE54AF5181}"/>
              </a:ext>
            </a:extLst>
          </p:cNvPr>
          <p:cNvSpPr/>
          <p:nvPr/>
        </p:nvSpPr>
        <p:spPr>
          <a:xfrm>
            <a:off x="4434818" y="2560659"/>
            <a:ext cx="1276754" cy="717547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Corte</a:t>
            </a:r>
            <a:endParaRPr/>
          </a:p>
        </p:txBody>
      </p:sp>
      <p:sp>
        <p:nvSpPr>
          <p:cNvPr id="38" name="Google Shape;283;p26">
            <a:extLst>
              <a:ext uri="{FF2B5EF4-FFF2-40B4-BE49-F238E27FC236}">
                <a16:creationId xmlns:a16="http://schemas.microsoft.com/office/drawing/2014/main" id="{B3930865-3107-D810-99CC-2B32155EEB25}"/>
              </a:ext>
            </a:extLst>
          </p:cNvPr>
          <p:cNvSpPr/>
          <p:nvPr/>
        </p:nvSpPr>
        <p:spPr>
          <a:xfrm>
            <a:off x="7630379" y="2558095"/>
            <a:ext cx="1276755" cy="766237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Preparado </a:t>
            </a:r>
            <a:endParaRPr/>
          </a:p>
        </p:txBody>
      </p:sp>
      <p:sp>
        <p:nvSpPr>
          <p:cNvPr id="39" name="Google Shape;284;p26">
            <a:extLst>
              <a:ext uri="{FF2B5EF4-FFF2-40B4-BE49-F238E27FC236}">
                <a16:creationId xmlns:a16="http://schemas.microsoft.com/office/drawing/2014/main" id="{42BB27FC-F258-6786-4537-8CDFC5B24512}"/>
              </a:ext>
            </a:extLst>
          </p:cNvPr>
          <p:cNvSpPr/>
          <p:nvPr/>
        </p:nvSpPr>
        <p:spPr>
          <a:xfrm>
            <a:off x="2884018" y="3435393"/>
            <a:ext cx="1216688" cy="766237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Montaje </a:t>
            </a:r>
            <a:endParaRPr/>
          </a:p>
        </p:txBody>
      </p:sp>
      <p:sp>
        <p:nvSpPr>
          <p:cNvPr id="40" name="Google Shape;285;p26">
            <a:extLst>
              <a:ext uri="{FF2B5EF4-FFF2-40B4-BE49-F238E27FC236}">
                <a16:creationId xmlns:a16="http://schemas.microsoft.com/office/drawing/2014/main" id="{53CD6981-8C0C-FE7A-7A3C-CEF5EE0F6C43}"/>
              </a:ext>
            </a:extLst>
          </p:cNvPr>
          <p:cNvSpPr/>
          <p:nvPr/>
        </p:nvSpPr>
        <p:spPr>
          <a:xfrm>
            <a:off x="4425713" y="3442841"/>
            <a:ext cx="1276754" cy="766237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Ensuelado </a:t>
            </a:r>
            <a:endParaRPr/>
          </a:p>
        </p:txBody>
      </p:sp>
      <p:sp>
        <p:nvSpPr>
          <p:cNvPr id="41" name="Google Shape;286;p26">
            <a:extLst>
              <a:ext uri="{FF2B5EF4-FFF2-40B4-BE49-F238E27FC236}">
                <a16:creationId xmlns:a16="http://schemas.microsoft.com/office/drawing/2014/main" id="{AAF1EC08-9984-4401-EAEA-009D1A8E76BF}"/>
              </a:ext>
            </a:extLst>
          </p:cNvPr>
          <p:cNvSpPr/>
          <p:nvPr/>
        </p:nvSpPr>
        <p:spPr>
          <a:xfrm>
            <a:off x="5956548" y="3474256"/>
            <a:ext cx="1301826" cy="766237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Acabado </a:t>
            </a:r>
            <a:endParaRPr/>
          </a:p>
        </p:txBody>
      </p:sp>
      <p:sp>
        <p:nvSpPr>
          <p:cNvPr id="42" name="Google Shape;287;p26">
            <a:extLst>
              <a:ext uri="{FF2B5EF4-FFF2-40B4-BE49-F238E27FC236}">
                <a16:creationId xmlns:a16="http://schemas.microsoft.com/office/drawing/2014/main" id="{E7E8164D-6209-F9FD-0455-A2E7E1EE7AC3}"/>
              </a:ext>
            </a:extLst>
          </p:cNvPr>
          <p:cNvSpPr/>
          <p:nvPr/>
        </p:nvSpPr>
        <p:spPr>
          <a:xfrm>
            <a:off x="7645425" y="3461180"/>
            <a:ext cx="1276754" cy="766237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Encajado </a:t>
            </a:r>
            <a:endParaRPr/>
          </a:p>
        </p:txBody>
      </p:sp>
      <p:sp>
        <p:nvSpPr>
          <p:cNvPr id="43" name="Google Shape;288;p26">
            <a:extLst>
              <a:ext uri="{FF2B5EF4-FFF2-40B4-BE49-F238E27FC236}">
                <a16:creationId xmlns:a16="http://schemas.microsoft.com/office/drawing/2014/main" id="{366A5221-90F8-0B80-93CE-81086383EB92}"/>
              </a:ext>
            </a:extLst>
          </p:cNvPr>
          <p:cNvSpPr/>
          <p:nvPr/>
        </p:nvSpPr>
        <p:spPr>
          <a:xfrm>
            <a:off x="2737188" y="5748921"/>
            <a:ext cx="1412203" cy="723742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Facturación </a:t>
            </a:r>
            <a:endParaRPr/>
          </a:p>
        </p:txBody>
      </p:sp>
      <p:sp>
        <p:nvSpPr>
          <p:cNvPr id="44" name="Google Shape;289;p26">
            <a:extLst>
              <a:ext uri="{FF2B5EF4-FFF2-40B4-BE49-F238E27FC236}">
                <a16:creationId xmlns:a16="http://schemas.microsoft.com/office/drawing/2014/main" id="{83A06032-264C-7A76-74D1-A759E4663F0E}"/>
              </a:ext>
            </a:extLst>
          </p:cNvPr>
          <p:cNvSpPr/>
          <p:nvPr/>
        </p:nvSpPr>
        <p:spPr>
          <a:xfrm>
            <a:off x="4310412" y="4820056"/>
            <a:ext cx="1465992" cy="683773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Recursos humanos</a:t>
            </a:r>
            <a:endParaRPr/>
          </a:p>
        </p:txBody>
      </p:sp>
      <p:sp>
        <p:nvSpPr>
          <p:cNvPr id="45" name="Google Shape;290;p26">
            <a:extLst>
              <a:ext uri="{FF2B5EF4-FFF2-40B4-BE49-F238E27FC236}">
                <a16:creationId xmlns:a16="http://schemas.microsoft.com/office/drawing/2014/main" id="{8ECC288A-DE91-30F1-4D98-8B9031C47FC6}"/>
              </a:ext>
            </a:extLst>
          </p:cNvPr>
          <p:cNvSpPr/>
          <p:nvPr/>
        </p:nvSpPr>
        <p:spPr>
          <a:xfrm>
            <a:off x="7898119" y="4893953"/>
            <a:ext cx="1361946" cy="650467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documento</a:t>
            </a:r>
            <a:endParaRPr/>
          </a:p>
        </p:txBody>
      </p:sp>
      <p:sp>
        <p:nvSpPr>
          <p:cNvPr id="46" name="Google Shape;291;p26">
            <a:extLst>
              <a:ext uri="{FF2B5EF4-FFF2-40B4-BE49-F238E27FC236}">
                <a16:creationId xmlns:a16="http://schemas.microsoft.com/office/drawing/2014/main" id="{ED48BB66-C377-C948-24EF-EAA973813A7B}"/>
              </a:ext>
            </a:extLst>
          </p:cNvPr>
          <p:cNvSpPr/>
          <p:nvPr/>
        </p:nvSpPr>
        <p:spPr>
          <a:xfrm>
            <a:off x="4340199" y="5734955"/>
            <a:ext cx="1465992" cy="70692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Mantenimiento</a:t>
            </a:r>
            <a:endParaRPr/>
          </a:p>
        </p:txBody>
      </p:sp>
      <p:sp>
        <p:nvSpPr>
          <p:cNvPr id="47" name="Google Shape;292;p26">
            <a:extLst>
              <a:ext uri="{FF2B5EF4-FFF2-40B4-BE49-F238E27FC236}">
                <a16:creationId xmlns:a16="http://schemas.microsoft.com/office/drawing/2014/main" id="{4F8BF3CD-8673-9A9E-44DE-FC1EFB777A44}"/>
              </a:ext>
            </a:extLst>
          </p:cNvPr>
          <p:cNvSpPr/>
          <p:nvPr/>
        </p:nvSpPr>
        <p:spPr>
          <a:xfrm>
            <a:off x="6075870" y="4835810"/>
            <a:ext cx="1569555" cy="66124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Contabilidad </a:t>
            </a:r>
            <a:endParaRPr/>
          </a:p>
        </p:txBody>
      </p:sp>
      <p:sp>
        <p:nvSpPr>
          <p:cNvPr id="48" name="Google Shape;293;p26">
            <a:extLst>
              <a:ext uri="{FF2B5EF4-FFF2-40B4-BE49-F238E27FC236}">
                <a16:creationId xmlns:a16="http://schemas.microsoft.com/office/drawing/2014/main" id="{D189964A-B7C0-CF56-95F2-14B370D8D23E}"/>
              </a:ext>
            </a:extLst>
          </p:cNvPr>
          <p:cNvSpPr/>
          <p:nvPr/>
        </p:nvSpPr>
        <p:spPr>
          <a:xfrm>
            <a:off x="6126929" y="5694171"/>
            <a:ext cx="1569555" cy="768488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Almacenamiento y despacho</a:t>
            </a:r>
            <a:endParaRPr/>
          </a:p>
        </p:txBody>
      </p:sp>
      <p:sp>
        <p:nvSpPr>
          <p:cNvPr id="49" name="Google Shape;294;p26">
            <a:extLst>
              <a:ext uri="{FF2B5EF4-FFF2-40B4-BE49-F238E27FC236}">
                <a16:creationId xmlns:a16="http://schemas.microsoft.com/office/drawing/2014/main" id="{0CCD2207-2838-329A-9ADD-7FB61F271B02}"/>
              </a:ext>
            </a:extLst>
          </p:cNvPr>
          <p:cNvSpPr txBox="1"/>
          <p:nvPr/>
        </p:nvSpPr>
        <p:spPr>
          <a:xfrm>
            <a:off x="518604" y="102988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C0C0C"/>
              </a:buClr>
              <a:buSzPts val="4400"/>
            </a:pPr>
            <a:r>
              <a:rPr lang="es-ES" sz="2800" b="1" dirty="0">
                <a:solidFill>
                  <a:srgbClr val="39A900"/>
                </a:solidFill>
                <a:sym typeface="Work Sans Medium"/>
              </a:rPr>
              <a:t>Mapa de procesos</a:t>
            </a:r>
            <a:endParaRPr lang="es-ES"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15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99" name="Google Shape;499;p15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0" name="Google Shape;500;p15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1" name="Google Shape;501;p15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2" name="Google Shape;502;p15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3" name="Google Shape;503;p15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4" name="Google Shape;504;p15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5" name="Google Shape;505;p15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6" name="Google Shape;506;p15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7" name="Google Shape;507;p15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8" name="Google Shape;508;p15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09" name="Google Shape;509;p15"/>
          <p:cNvSpPr txBox="1"/>
          <p:nvPr/>
        </p:nvSpPr>
        <p:spPr>
          <a:xfrm>
            <a:off x="1221864" y="382220"/>
            <a:ext cx="9748271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0000"/>
              </a:lnSpc>
              <a:buClr>
                <a:srgbClr val="0C0C0C"/>
              </a:buClr>
              <a:buSzPts val="2800"/>
              <a:buFont typeface="Work Sans Medium"/>
              <a:buNone/>
              <a:defRPr sz="2800" b="1">
                <a:solidFill>
                  <a:srgbClr val="39A900"/>
                </a:solidFill>
                <a:latin typeface="Work Sans Medium"/>
                <a:ea typeface="Work Sans Medium"/>
                <a:cs typeface="Work Sans Medium"/>
              </a:defRPr>
            </a:lvl1pPr>
          </a:lstStyle>
          <a:p>
            <a:r>
              <a:rPr lang="es-ES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BPMN</a:t>
            </a:r>
            <a:endParaRPr lang="es-ES" dirty="0"/>
          </a:p>
        </p:txBody>
      </p:sp>
      <p:sp>
        <p:nvSpPr>
          <p:cNvPr id="530" name="Google Shape;530;p15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 dirty="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15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6992913-CB05-1389-6F40-144496A47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169" y="968388"/>
            <a:ext cx="4443659" cy="59133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20"/>
          <p:cNvGrpSpPr/>
          <p:nvPr/>
        </p:nvGrpSpPr>
        <p:grpSpPr>
          <a:xfrm>
            <a:off x="211725" y="382221"/>
            <a:ext cx="266743" cy="528011"/>
            <a:chOff x="141693" y="266421"/>
            <a:chExt cx="287374" cy="396008"/>
          </a:xfrm>
        </p:grpSpPr>
        <p:cxnSp>
          <p:nvCxnSpPr>
            <p:cNvPr id="722" name="Google Shape;722;p20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3" name="Google Shape;723;p20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4" name="Google Shape;724;p20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5" name="Google Shape;725;p20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6" name="Google Shape;726;p20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7" name="Google Shape;727;p20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8" name="Google Shape;728;p20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9" name="Google Shape;729;p20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30" name="Google Shape;730;p20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31" name="Google Shape;731;p20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741" name="Google Shape;741;p20"/>
          <p:cNvSpPr/>
          <p:nvPr/>
        </p:nvSpPr>
        <p:spPr>
          <a:xfrm>
            <a:off x="1999684" y="146660"/>
            <a:ext cx="7721520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38AA00"/>
              </a:buClr>
              <a:buSzPts val="2800"/>
            </a:pPr>
            <a:r>
              <a:rPr lang="es-MX" sz="2800" b="1" dirty="0">
                <a:solidFill>
                  <a:srgbClr val="38AA00"/>
                </a:solidFill>
                <a:latin typeface="Work Sans"/>
              </a:rPr>
              <a:t>Técnicas de recolección de la información  </a:t>
            </a:r>
          </a:p>
        </p:txBody>
      </p:sp>
      <p:pic>
        <p:nvPicPr>
          <p:cNvPr id="744" name="Google Shape;744;p2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80;p16">
            <a:extLst>
              <a:ext uri="{FF2B5EF4-FFF2-40B4-BE49-F238E27FC236}">
                <a16:creationId xmlns:a16="http://schemas.microsoft.com/office/drawing/2014/main" id="{9017703F-21B5-476A-7B38-ADBC39CC6D62}"/>
              </a:ext>
            </a:extLst>
          </p:cNvPr>
          <p:cNvSpPr txBox="1"/>
          <p:nvPr/>
        </p:nvSpPr>
        <p:spPr>
          <a:xfrm>
            <a:off x="595136" y="987799"/>
            <a:ext cx="3256218" cy="73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MX" sz="1800" b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Entrevista</a:t>
            </a:r>
            <a:endParaRPr lang="es-CO" sz="1800" b="1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80;p16">
            <a:extLst>
              <a:ext uri="{FF2B5EF4-FFF2-40B4-BE49-F238E27FC236}">
                <a16:creationId xmlns:a16="http://schemas.microsoft.com/office/drawing/2014/main" id="{0DA7D28A-C8CD-C733-A92A-F74C0D44AF57}"/>
              </a:ext>
            </a:extLst>
          </p:cNvPr>
          <p:cNvSpPr txBox="1"/>
          <p:nvPr/>
        </p:nvSpPr>
        <p:spPr>
          <a:xfrm>
            <a:off x="4044551" y="968388"/>
            <a:ext cx="3256218" cy="73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3F3F3F"/>
              </a:buClr>
              <a:buSzPts val="2800"/>
            </a:pPr>
            <a:r>
              <a:rPr lang="es-MX" sz="1800" b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Encuesta</a:t>
            </a:r>
            <a:endParaRPr lang="es-CO" sz="1800" b="1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80;p16">
            <a:extLst>
              <a:ext uri="{FF2B5EF4-FFF2-40B4-BE49-F238E27FC236}">
                <a16:creationId xmlns:a16="http://schemas.microsoft.com/office/drawing/2014/main" id="{6F4E367D-5179-A375-971A-4F0CDC312E7E}"/>
              </a:ext>
            </a:extLst>
          </p:cNvPr>
          <p:cNvSpPr txBox="1"/>
          <p:nvPr/>
        </p:nvSpPr>
        <p:spPr>
          <a:xfrm>
            <a:off x="7767701" y="980934"/>
            <a:ext cx="3256218" cy="73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3F3F3F"/>
              </a:buClr>
              <a:buSzPts val="2800"/>
            </a:pPr>
            <a:r>
              <a:rPr lang="es-MX" sz="1800" b="1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Análisis de la competencia </a:t>
            </a:r>
            <a:endParaRPr lang="es-CO" sz="1800" b="1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49F9C54-AA30-626A-3800-447BB4100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6107"/>
              </p:ext>
            </p:extLst>
          </p:nvPr>
        </p:nvGraphicFramePr>
        <p:xfrm>
          <a:off x="7818792" y="1410894"/>
          <a:ext cx="3978018" cy="5215384"/>
        </p:xfrm>
        <a:graphic>
          <a:graphicData uri="http://schemas.openxmlformats.org/drawingml/2006/table">
            <a:tbl>
              <a:tblPr firstRow="1" firstCol="1" bandRow="1">
                <a:tableStyleId>{111E326F-CCA0-436A-B333-37E552C33A0E}</a:tableStyleId>
              </a:tblPr>
              <a:tblGrid>
                <a:gridCol w="683542">
                  <a:extLst>
                    <a:ext uri="{9D8B030D-6E8A-4147-A177-3AD203B41FA5}">
                      <a16:colId xmlns:a16="http://schemas.microsoft.com/office/drawing/2014/main" val="4133773683"/>
                    </a:ext>
                  </a:extLst>
                </a:gridCol>
                <a:gridCol w="1331757">
                  <a:extLst>
                    <a:ext uri="{9D8B030D-6E8A-4147-A177-3AD203B41FA5}">
                      <a16:colId xmlns:a16="http://schemas.microsoft.com/office/drawing/2014/main" val="1432523051"/>
                    </a:ext>
                  </a:extLst>
                </a:gridCol>
                <a:gridCol w="892220">
                  <a:extLst>
                    <a:ext uri="{9D8B030D-6E8A-4147-A177-3AD203B41FA5}">
                      <a16:colId xmlns:a16="http://schemas.microsoft.com/office/drawing/2014/main" val="4027235037"/>
                    </a:ext>
                  </a:extLst>
                </a:gridCol>
                <a:gridCol w="1070499">
                  <a:extLst>
                    <a:ext uri="{9D8B030D-6E8A-4147-A177-3AD203B41FA5}">
                      <a16:colId xmlns:a16="http://schemas.microsoft.com/office/drawing/2014/main" val="1139931352"/>
                    </a:ext>
                  </a:extLst>
                </a:gridCol>
              </a:tblGrid>
              <a:tr h="20054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Competidor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Variedad de Productos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Precios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Observaciones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extLst>
                  <a:ext uri="{0D108BD9-81ED-4DB2-BD59-A6C34878D82A}">
                    <a16:rowId xmlns:a16="http://schemas.microsoft.com/office/drawing/2014/main" val="1449756585"/>
                  </a:ext>
                </a:extLst>
              </a:tr>
              <a:tr h="138359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Nike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Amplia gama de calzado, ropa deportiva, y accesorios. Además, ofrece productos exclusivos (Nike Air, Jordan). Bolsos y mochilas limitadas en comparación.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 dirty="0">
                          <a:effectLst/>
                        </a:rPr>
                        <a:t>Gama de precios desde medios hasta altos. Precios premium en productos de edición limitada.</a:t>
                      </a:r>
                      <a:endParaRPr lang="es-CO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Gran foco en colecciones especiales y colaboraciones con diseñadores. Productos muy demandados a precios altos.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extLst>
                  <a:ext uri="{0D108BD9-81ED-4DB2-BD59-A6C34878D82A}">
                    <a16:rowId xmlns:a16="http://schemas.microsoft.com/office/drawing/2014/main" val="3829652203"/>
                  </a:ext>
                </a:extLst>
              </a:tr>
              <a:tr h="138359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Adidas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Calzado deportivo, ropa, accesorios y bolsos. Gran variedad de estilos (deportivo y urbano).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Precios desde accesibles hasta premium (variedad de productos de lujo colaborativos).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Buen equilibrio entre productos de calidad accesible y productos de edición limitada o colaborativos de alto precio.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extLst>
                  <a:ext uri="{0D108BD9-81ED-4DB2-BD59-A6C34878D82A}">
                    <a16:rowId xmlns:a16="http://schemas.microsoft.com/office/drawing/2014/main" val="1918893761"/>
                  </a:ext>
                </a:extLst>
              </a:tr>
              <a:tr h="138359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 dirty="0">
                          <a:effectLst/>
                        </a:rPr>
                        <a:t>Converse</a:t>
                      </a:r>
                      <a:endParaRPr lang="es-CO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 dirty="0">
                          <a:effectLst/>
                        </a:rPr>
                        <a:t>Focalizado principalmente en calzado (Zapatillas Chuck Taylor, entre otros), con una pequeña selección de bolsos.</a:t>
                      </a:r>
                      <a:endParaRPr lang="es-CO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>
                          <a:effectLst/>
                        </a:rPr>
                        <a:t>Precios moderados (más accesibles que Nike y Adidas).</a:t>
                      </a:r>
                      <a:endParaRPr lang="es-CO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s-CO" sz="800" dirty="0">
                          <a:effectLst/>
                        </a:rPr>
                        <a:t>Mayormente calzado casual, aunque con algunas ediciones limitadas y colaboraciones de diseño.</a:t>
                      </a:r>
                      <a:endParaRPr lang="es-CO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365" marR="44365" marT="0" marB="0"/>
                </a:tc>
                <a:extLst>
                  <a:ext uri="{0D108BD9-81ED-4DB2-BD59-A6C34878D82A}">
                    <a16:rowId xmlns:a16="http://schemas.microsoft.com/office/drawing/2014/main" val="3943738482"/>
                  </a:ext>
                </a:extLst>
              </a:tr>
            </a:tbl>
          </a:graphicData>
        </a:graphic>
      </p:graphicFrame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55868AC-8067-8262-5B6F-A71EE5526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748" y="1390811"/>
            <a:ext cx="3581393" cy="5215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D03D2CF3-36A1-6587-AB9B-1B9C35C75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92" y="1370728"/>
            <a:ext cx="3582205" cy="5255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18"/>
          <p:cNvGrpSpPr/>
          <p:nvPr/>
        </p:nvGrpSpPr>
        <p:grpSpPr>
          <a:xfrm>
            <a:off x="211725" y="382221"/>
            <a:ext cx="266743" cy="528011"/>
            <a:chOff x="141693" y="266421"/>
            <a:chExt cx="287374" cy="396008"/>
          </a:xfrm>
        </p:grpSpPr>
        <p:cxnSp>
          <p:nvCxnSpPr>
            <p:cNvPr id="656" name="Google Shape;656;p1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57" name="Google Shape;657;p1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58" name="Google Shape;658;p1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59" name="Google Shape;659;p1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60" name="Google Shape;660;p1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61" name="Google Shape;661;p1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62" name="Google Shape;662;p1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63" name="Google Shape;663;p1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64" name="Google Shape;664;p1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65" name="Google Shape;665;p1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666" name="Google Shape;666;p18"/>
          <p:cNvSpPr txBox="1"/>
          <p:nvPr/>
        </p:nvSpPr>
        <p:spPr>
          <a:xfrm>
            <a:off x="4014344" y="359317"/>
            <a:ext cx="4163311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s-CO" sz="2800" b="1" dirty="0">
                <a:solidFill>
                  <a:srgbClr val="38AA00"/>
                </a:solidFill>
                <a:latin typeface="Work Sans"/>
                <a:sym typeface="Work San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Análisis de resultados</a:t>
            </a:r>
            <a:r>
              <a:rPr lang="es-MX" sz="2800" b="1" dirty="0">
                <a:solidFill>
                  <a:srgbClr val="38AA00"/>
                </a:solidFill>
                <a:latin typeface="Work San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</a:t>
            </a:r>
            <a:endParaRPr lang="es-MX" sz="2800" b="1" dirty="0">
              <a:solidFill>
                <a:srgbClr val="38AA00"/>
              </a:solidFill>
              <a:latin typeface="Work Sans"/>
            </a:endParaRPr>
          </a:p>
        </p:txBody>
      </p:sp>
      <p:sp>
        <p:nvSpPr>
          <p:cNvPr id="667" name="Google Shape;667;p18"/>
          <p:cNvSpPr txBox="1"/>
          <p:nvPr/>
        </p:nvSpPr>
        <p:spPr>
          <a:xfrm rot="-5400000">
            <a:off x="-845552" y="1667903"/>
            <a:ext cx="2376661" cy="25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lang="es-CO" sz="1067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Desarrollo Organizacional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2163" y="5108575"/>
            <a:ext cx="390490" cy="41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02256" y="5657821"/>
            <a:ext cx="350305" cy="36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02256" y="6164753"/>
            <a:ext cx="350305" cy="3688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18"/>
          <p:cNvGrpSpPr/>
          <p:nvPr/>
        </p:nvGrpSpPr>
        <p:grpSpPr>
          <a:xfrm>
            <a:off x="9161675" y="5450180"/>
            <a:ext cx="2018870" cy="748988"/>
            <a:chOff x="1233647" y="4816354"/>
            <a:chExt cx="2018870" cy="748988"/>
          </a:xfrm>
        </p:grpSpPr>
        <p:sp>
          <p:nvSpPr>
            <p:cNvPr id="690" name="Google Shape;690;p18"/>
            <p:cNvSpPr txBox="1"/>
            <p:nvPr/>
          </p:nvSpPr>
          <p:spPr>
            <a:xfrm>
              <a:off x="1712943" y="5040709"/>
              <a:ext cx="153957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1" i="0" u="none" strike="noStrike" cap="none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Cifras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8"/>
            <p:cNvSpPr txBox="1"/>
            <p:nvPr/>
          </p:nvSpPr>
          <p:spPr>
            <a:xfrm>
              <a:off x="1233647" y="4816354"/>
              <a:ext cx="527003" cy="748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rPr lang="es-CO" sz="4267" b="1" i="0" u="none" strike="noStrike" cap="none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18"/>
          <p:cNvGrpSpPr/>
          <p:nvPr/>
        </p:nvGrpSpPr>
        <p:grpSpPr>
          <a:xfrm>
            <a:off x="9161675" y="5938658"/>
            <a:ext cx="2018870" cy="748988"/>
            <a:chOff x="1233647" y="4816354"/>
            <a:chExt cx="2018870" cy="748988"/>
          </a:xfrm>
        </p:grpSpPr>
        <p:sp>
          <p:nvSpPr>
            <p:cNvPr id="693" name="Google Shape;693;p18"/>
            <p:cNvSpPr txBox="1"/>
            <p:nvPr/>
          </p:nvSpPr>
          <p:spPr>
            <a:xfrm>
              <a:off x="1712943" y="5040709"/>
              <a:ext cx="153957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1" i="0" u="none" strike="noStrike" cap="none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Cifras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8"/>
            <p:cNvSpPr txBox="1"/>
            <p:nvPr/>
          </p:nvSpPr>
          <p:spPr>
            <a:xfrm>
              <a:off x="1233647" y="4816354"/>
              <a:ext cx="527003" cy="748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rPr lang="es-CO" sz="4267" b="1" i="0" u="none" strike="noStrike" cap="none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580;p16">
            <a:extLst>
              <a:ext uri="{FF2B5EF4-FFF2-40B4-BE49-F238E27FC236}">
                <a16:creationId xmlns:a16="http://schemas.microsoft.com/office/drawing/2014/main" id="{0FFF3FB8-4605-CE39-9D3C-11F03E02C9BF}"/>
              </a:ext>
            </a:extLst>
          </p:cNvPr>
          <p:cNvSpPr txBox="1"/>
          <p:nvPr/>
        </p:nvSpPr>
        <p:spPr>
          <a:xfrm>
            <a:off x="614587" y="910232"/>
            <a:ext cx="6573613" cy="73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CO" sz="1800" kern="1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Gráfico</a:t>
            </a:r>
            <a:r>
              <a:rPr lang="es-CO" sz="1800" kern="100" dirty="0">
                <a:solidFill>
                  <a:schemeClr val="accent6">
                    <a:lumMod val="5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s-CO" sz="1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y tablas que resumen los hallazgos cuantitativos</a:t>
            </a:r>
            <a:r>
              <a:rPr lang="es-CO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233B378-BA03-B924-59C0-E9FBA6336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3906" y="1419392"/>
            <a:ext cx="6944185" cy="1825821"/>
          </a:xfrm>
          <a:prstGeom prst="rect">
            <a:avLst/>
          </a:prstGeom>
        </p:spPr>
      </p:pic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8CB22E32-0551-824C-F1DE-5DB9F0FB1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06" y="3508038"/>
            <a:ext cx="6944185" cy="26911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12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40" name="Google Shape;340;p12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41" name="Google Shape;341;p12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42" name="Google Shape;342;p12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43" name="Google Shape;343;p12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44" name="Google Shape;344;p12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45" name="Google Shape;345;p12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46" name="Google Shape;346;p12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47" name="Google Shape;347;p12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48" name="Google Shape;348;p12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49" name="Google Shape;349;p12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350" name="Google Shape;350;p12"/>
          <p:cNvSpPr txBox="1"/>
          <p:nvPr/>
        </p:nvSpPr>
        <p:spPr>
          <a:xfrm>
            <a:off x="3848313" y="440975"/>
            <a:ext cx="4638812" cy="54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buSzPts val="1800"/>
            </a:pPr>
            <a:r>
              <a:rPr lang="es-MX" sz="2400" b="1" dirty="0">
                <a:solidFill>
                  <a:srgbClr val="39A900"/>
                </a:solidFill>
                <a:latin typeface="Work San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Requerimientos funcionales</a:t>
            </a:r>
            <a:endParaRPr lang="es-MX" sz="2400" b="1" dirty="0">
              <a:solidFill>
                <a:srgbClr val="39A900"/>
              </a:solidFill>
              <a:latin typeface="Work Sans"/>
            </a:endParaRPr>
          </a:p>
        </p:txBody>
      </p:sp>
      <p:pic>
        <p:nvPicPr>
          <p:cNvPr id="352" name="Google Shape;352;p12" descr="Hik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3331" y="2532341"/>
            <a:ext cx="907361" cy="90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2" descr="Coi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8313" y="2543123"/>
            <a:ext cx="715860" cy="71586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2"/>
          <p:cNvSpPr txBox="1"/>
          <p:nvPr/>
        </p:nvSpPr>
        <p:spPr>
          <a:xfrm>
            <a:off x="5977186" y="1753890"/>
            <a:ext cx="17998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Dirigir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          planear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3848313" y="3265890"/>
            <a:ext cx="12636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Hacer seguimiento y evaluar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12" descr="Logotip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3;p29">
            <a:extLst>
              <a:ext uri="{FF2B5EF4-FFF2-40B4-BE49-F238E27FC236}">
                <a16:creationId xmlns:a16="http://schemas.microsoft.com/office/drawing/2014/main" id="{58DCD47D-A897-39BB-14C3-22588B86CA42}"/>
              </a:ext>
            </a:extLst>
          </p:cNvPr>
          <p:cNvSpPr txBox="1"/>
          <p:nvPr/>
        </p:nvSpPr>
        <p:spPr>
          <a:xfrm>
            <a:off x="836955" y="1084880"/>
            <a:ext cx="4638812" cy="57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325" rIns="0" bIns="0" anchor="t" anchorCtr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E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Registrar nuevos usuarios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Iniciar sesión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Recuperar contraseña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Gestionar perfil de usuario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Consultar catálogo de productos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Visualizar un menú por categorías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Buscar productos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Filtrar productos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Visualizar detalles de producto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Guardar productos en lista de favoritos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Agregar y eliminar productos del carrito de compras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Calcular el total de la compra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Aplicar promociones y descuentos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Gestionar colecciones de promociones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checkout seguro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Seleccionar dirección de envío y facturación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Seleccionar método de pago</a:t>
            </a:r>
          </a:p>
        </p:txBody>
      </p:sp>
      <p:sp>
        <p:nvSpPr>
          <p:cNvPr id="6" name="Google Shape;313;p29">
            <a:extLst>
              <a:ext uri="{FF2B5EF4-FFF2-40B4-BE49-F238E27FC236}">
                <a16:creationId xmlns:a16="http://schemas.microsoft.com/office/drawing/2014/main" id="{E7CC3B85-40ED-E362-518B-3F4E73F8C389}"/>
              </a:ext>
            </a:extLst>
          </p:cNvPr>
          <p:cNvSpPr txBox="1"/>
          <p:nvPr/>
        </p:nvSpPr>
        <p:spPr>
          <a:xfrm>
            <a:off x="6395130" y="1084880"/>
            <a:ext cx="4938714" cy="57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325" rIns="0" bIns="0" anchor="t" anchorCtr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ES" sz="14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18. </a:t>
            </a: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Confirmar pedido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19.  Visualizar pedidos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20. Actualizar estado de pedidos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21. Hacer seguimiento del estado de los pedidos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22. Consultar historial de pedidos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23. Solicitar devoluciones y cambios de productos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24. Recibir recomendaciones de productos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25. Recibir notificaciones de nuevos promociones o descuentos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26. Integrar un chat en vivo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27. Gestionar productos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28. Gestionar inventario, incluyendo tallas y colores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29. Crear y administrar categorías y subcategorías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30. Configurar precios y descuentos de los productos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31. Procesar pedidos, actualizar estados y generar facturas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32. Gestionar devoluciones y cambios de los productos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33. Gestionar usuarios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34. Integrar opiniones y reseñas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17" name="Google Shape;317;p1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8" name="Google Shape;318;p1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9" name="Google Shape;319;p1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20" name="Google Shape;320;p1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21" name="Google Shape;321;p1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22" name="Google Shape;322;p1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23" name="Google Shape;323;p1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24" name="Google Shape;324;p1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25" name="Google Shape;325;p1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26" name="Google Shape;326;p1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327" name="Google Shape;327;p11"/>
          <p:cNvSpPr txBox="1"/>
          <p:nvPr/>
        </p:nvSpPr>
        <p:spPr>
          <a:xfrm>
            <a:off x="3971044" y="678946"/>
            <a:ext cx="4808110" cy="54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buSzPts val="1800"/>
            </a:pPr>
            <a:r>
              <a:rPr lang="es-MX" sz="2400" b="1" dirty="0">
                <a:solidFill>
                  <a:srgbClr val="39A900"/>
                </a:solidFill>
                <a:latin typeface="Work Sans"/>
              </a:rPr>
              <a:t>Requerimientos no funcionales</a:t>
            </a:r>
          </a:p>
        </p:txBody>
      </p:sp>
      <p:sp>
        <p:nvSpPr>
          <p:cNvPr id="328" name="Google Shape;328;p1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1803" y="315928"/>
            <a:ext cx="1016281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3;p29">
            <a:extLst>
              <a:ext uri="{FF2B5EF4-FFF2-40B4-BE49-F238E27FC236}">
                <a16:creationId xmlns:a16="http://schemas.microsoft.com/office/drawing/2014/main" id="{5C80F4C6-AF41-C249-E326-73CD219FF6E2}"/>
              </a:ext>
            </a:extLst>
          </p:cNvPr>
          <p:cNvSpPr txBox="1"/>
          <p:nvPr/>
        </p:nvSpPr>
        <p:spPr>
          <a:xfrm>
            <a:off x="4227322" y="2034772"/>
            <a:ext cx="4295554" cy="27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325" rIns="0" bIns="0" anchor="t" anchorCtr="0">
            <a:spAutoFit/>
          </a:bodyPr>
          <a:lstStyle/>
          <a:p>
            <a:pPr marL="349885" marR="0" lvl="0" indent="-3124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AutoNum type="arabicPeriod"/>
            </a:pPr>
            <a:r>
              <a:rPr lang="es-ES" sz="1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s-MX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Usabilidad</a:t>
            </a:r>
          </a:p>
          <a:p>
            <a:pPr marL="349250" marR="0" lvl="0" indent="-320675" algn="l" rtl="0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AutoNum type="arabicPeriod"/>
            </a:pPr>
            <a:r>
              <a:rPr lang="es-MX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Rendimiento</a:t>
            </a:r>
          </a:p>
          <a:p>
            <a:pPr marL="349250" marR="0" lvl="0" indent="-320675" algn="l" rtl="0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AutoNum type="arabicPeriod"/>
            </a:pPr>
            <a:r>
              <a:rPr lang="es-MX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compatibilidad</a:t>
            </a:r>
          </a:p>
          <a:p>
            <a:pPr marL="349250" marR="0" lvl="0" indent="-323215" algn="l" rtl="0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AutoNum type="arabicPeriod"/>
            </a:pPr>
            <a:r>
              <a:rPr lang="es-MX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Seguridad</a:t>
            </a:r>
          </a:p>
          <a:p>
            <a:pPr marL="349250" marR="0" lvl="0" indent="-325755" algn="l" rtl="0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AutoNum type="arabicPeriod"/>
            </a:pPr>
            <a:r>
              <a:rPr lang="es-MX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Escalabilidad</a:t>
            </a:r>
          </a:p>
          <a:p>
            <a:pPr marL="349250" marR="0" lvl="0" indent="-325755" algn="l" rtl="0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AutoNum type="arabicPeriod"/>
            </a:pPr>
            <a:r>
              <a:rPr lang="es-MX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Accesibilidad</a:t>
            </a:r>
          </a:p>
          <a:p>
            <a:pPr marL="349885" marR="0" lvl="0" indent="-313055" algn="l" rtl="0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AutoNum type="arabicPeriod"/>
            </a:pPr>
            <a:r>
              <a:rPr lang="es-MX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Mantenimiento</a:t>
            </a:r>
          </a:p>
          <a:p>
            <a:pPr marL="349885" marR="5080" lvl="0" indent="-313690" algn="l" rtl="0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AutoNum type="arabicPeriod"/>
            </a:pPr>
            <a:r>
              <a:rPr lang="es-MX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Respaldo y Recuperación de Datos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13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86" name="Google Shape;386;p1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87" name="Google Shape;387;p1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88" name="Google Shape;388;p1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89" name="Google Shape;389;p1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90" name="Google Shape;390;p1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91" name="Google Shape;391;p1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92" name="Google Shape;392;p1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93" name="Google Shape;393;p1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94" name="Google Shape;394;p1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95" name="Google Shape;395;p1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397" name="Google Shape;397;p13"/>
          <p:cNvSpPr txBox="1"/>
          <p:nvPr/>
        </p:nvSpPr>
        <p:spPr>
          <a:xfrm>
            <a:off x="3637280" y="426980"/>
            <a:ext cx="4917439" cy="3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6933" indent="0" algn="ctr">
              <a:buClr>
                <a:srgbClr val="39A900"/>
              </a:buClr>
              <a:buSzPts val="2400"/>
              <a:buFont typeface="Work Sans"/>
              <a:buNone/>
              <a:defRPr sz="2400" b="1">
                <a:solidFill>
                  <a:srgbClr val="39A900"/>
                </a:solidFill>
                <a:latin typeface="Work Sans"/>
                <a:ea typeface="Work Sans"/>
                <a:cs typeface="Work Sans"/>
              </a:defRPr>
            </a:lvl1pPr>
          </a:lstStyle>
          <a:p>
            <a:r>
              <a:rPr lang="es-CO" dirty="0"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 de casos de uso</a:t>
            </a:r>
            <a:endParaRPr dirty="0">
              <a:sym typeface="Work Sans"/>
            </a:endParaRPr>
          </a:p>
        </p:txBody>
      </p:sp>
      <p:pic>
        <p:nvPicPr>
          <p:cNvPr id="400" name="Google Shape;400;p13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6;p31" descr="Diagrama&#10;&#10;Descripción generada automáticamente">
            <a:extLst>
              <a:ext uri="{FF2B5EF4-FFF2-40B4-BE49-F238E27FC236}">
                <a16:creationId xmlns:a16="http://schemas.microsoft.com/office/drawing/2014/main" id="{71B46335-62A6-CAFD-39CC-6F6B0A00F2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7457" y="851476"/>
            <a:ext cx="8737084" cy="602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"/>
          <p:cNvSpPr/>
          <p:nvPr/>
        </p:nvSpPr>
        <p:spPr>
          <a:xfrm>
            <a:off x="3124240" y="315928"/>
            <a:ext cx="5943520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38AA00"/>
              </a:buClr>
              <a:buSzPts val="2800"/>
            </a:pPr>
            <a:r>
              <a:rPr lang="es-MX" sz="2800" b="1" dirty="0">
                <a:solidFill>
                  <a:srgbClr val="38AA00"/>
                </a:solidFill>
                <a:latin typeface="Work San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</a:t>
            </a:r>
            <a:r>
              <a:rPr lang="es-CO" sz="2800" b="1" dirty="0">
                <a:solidFill>
                  <a:srgbClr val="38AA00"/>
                </a:solidFill>
                <a:latin typeface="Work Sans"/>
                <a:sym typeface="Work San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casos de uso</a:t>
            </a:r>
            <a:r>
              <a:rPr lang="es-MX" sz="2800" b="1" dirty="0">
                <a:solidFill>
                  <a:srgbClr val="38AA00"/>
                </a:solidFill>
                <a:latin typeface="Work Sans"/>
                <a:sym typeface="Work San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s-MX" sz="2800" b="1" dirty="0">
              <a:solidFill>
                <a:srgbClr val="38AA00"/>
              </a:solidFill>
              <a:latin typeface="Work Sans"/>
            </a:endParaRPr>
          </a:p>
        </p:txBody>
      </p:sp>
      <p:grpSp>
        <p:nvGrpSpPr>
          <p:cNvPr id="419" name="Google Shape;419;p14"/>
          <p:cNvGrpSpPr/>
          <p:nvPr/>
        </p:nvGrpSpPr>
        <p:grpSpPr>
          <a:xfrm>
            <a:off x="233913" y="382221"/>
            <a:ext cx="266743" cy="528011"/>
            <a:chOff x="141693" y="266421"/>
            <a:chExt cx="287374" cy="396008"/>
          </a:xfrm>
        </p:grpSpPr>
        <p:cxnSp>
          <p:nvCxnSpPr>
            <p:cNvPr id="420" name="Google Shape;420;p1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21" name="Google Shape;421;p1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22" name="Google Shape;422;p1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23" name="Google Shape;423;p1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24" name="Google Shape;424;p1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25" name="Google Shape;425;p1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26" name="Google Shape;426;p1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27" name="Google Shape;427;p1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28" name="Google Shape;428;p1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29" name="Google Shape;429;p1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453" name="Google Shape;453;p14"/>
          <p:cNvSpPr txBox="1"/>
          <p:nvPr/>
        </p:nvSpPr>
        <p:spPr>
          <a:xfrm>
            <a:off x="6222141" y="1578644"/>
            <a:ext cx="73151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1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2068C2AE-B2C3-DDB9-6731-EF6C4A52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151" y="910232"/>
            <a:ext cx="4050383" cy="57278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45;p16">
            <a:extLst>
              <a:ext uri="{FF2B5EF4-FFF2-40B4-BE49-F238E27FC236}">
                <a16:creationId xmlns:a16="http://schemas.microsoft.com/office/drawing/2014/main" id="{66FA4A3A-F685-453F-E153-EE28516C6DF1}"/>
              </a:ext>
            </a:extLst>
          </p:cNvPr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3" name="Google Shape;546;p16">
              <a:extLst>
                <a:ext uri="{FF2B5EF4-FFF2-40B4-BE49-F238E27FC236}">
                  <a16:creationId xmlns:a16="http://schemas.microsoft.com/office/drawing/2014/main" id="{CB078F1A-D5DA-D00E-D46E-0073CDC9ED9C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" name="Google Shape;547;p16">
              <a:extLst>
                <a:ext uri="{FF2B5EF4-FFF2-40B4-BE49-F238E27FC236}">
                  <a16:creationId xmlns:a16="http://schemas.microsoft.com/office/drawing/2014/main" id="{12F7B1CF-0429-F90E-ED12-27E375F7E3DE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" name="Google Shape;548;p16">
              <a:extLst>
                <a:ext uri="{FF2B5EF4-FFF2-40B4-BE49-F238E27FC236}">
                  <a16:creationId xmlns:a16="http://schemas.microsoft.com/office/drawing/2014/main" id="{17A91C4C-60E5-15AB-5D08-B1A64009B959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" name="Google Shape;549;p16">
              <a:extLst>
                <a:ext uri="{FF2B5EF4-FFF2-40B4-BE49-F238E27FC236}">
                  <a16:creationId xmlns:a16="http://schemas.microsoft.com/office/drawing/2014/main" id="{2AA5D9ED-FF1D-67FB-8093-0EE31FC6B1A8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" name="Google Shape;550;p16">
              <a:extLst>
                <a:ext uri="{FF2B5EF4-FFF2-40B4-BE49-F238E27FC236}">
                  <a16:creationId xmlns:a16="http://schemas.microsoft.com/office/drawing/2014/main" id="{1104101C-757B-1B93-268F-E427E8F51387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" name="Google Shape;551;p16">
              <a:extLst>
                <a:ext uri="{FF2B5EF4-FFF2-40B4-BE49-F238E27FC236}">
                  <a16:creationId xmlns:a16="http://schemas.microsoft.com/office/drawing/2014/main" id="{008F89AD-C083-E776-A55E-1A587904709F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" name="Google Shape;552;p16">
              <a:extLst>
                <a:ext uri="{FF2B5EF4-FFF2-40B4-BE49-F238E27FC236}">
                  <a16:creationId xmlns:a16="http://schemas.microsoft.com/office/drawing/2014/main" id="{D1E75EF3-7DB1-93FF-2739-EF3A44398AC2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" name="Google Shape;553;p16">
              <a:extLst>
                <a:ext uri="{FF2B5EF4-FFF2-40B4-BE49-F238E27FC236}">
                  <a16:creationId xmlns:a16="http://schemas.microsoft.com/office/drawing/2014/main" id="{7FBE70C2-2E5B-097D-5F02-B1355280CD4E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1" name="Google Shape;554;p16">
              <a:extLst>
                <a:ext uri="{FF2B5EF4-FFF2-40B4-BE49-F238E27FC236}">
                  <a16:creationId xmlns:a16="http://schemas.microsoft.com/office/drawing/2014/main" id="{72A9C607-D72B-008C-543C-4B2271ED48F7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2" name="Google Shape;555;p16">
              <a:extLst>
                <a:ext uri="{FF2B5EF4-FFF2-40B4-BE49-F238E27FC236}">
                  <a16:creationId xmlns:a16="http://schemas.microsoft.com/office/drawing/2014/main" id="{1CEEA848-2DE8-8812-5A30-CBBD97656DC7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4" name="Google Shape;805;p23">
            <a:extLst>
              <a:ext uri="{FF2B5EF4-FFF2-40B4-BE49-F238E27FC236}">
                <a16:creationId xmlns:a16="http://schemas.microsoft.com/office/drawing/2014/main" id="{8E0FCEC5-7068-7FC5-5816-7E56C5046501}"/>
              </a:ext>
            </a:extLst>
          </p:cNvPr>
          <p:cNvSpPr txBox="1"/>
          <p:nvPr/>
        </p:nvSpPr>
        <p:spPr>
          <a:xfrm>
            <a:off x="5203220" y="300446"/>
            <a:ext cx="17855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s-MX" sz="2800" b="1" dirty="0">
                <a:solidFill>
                  <a:srgbClr val="39A900"/>
                </a:solidFill>
                <a:latin typeface="Work Sans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Mockups</a:t>
            </a:r>
            <a:r>
              <a:rPr lang="es-CO" sz="2800" b="1" dirty="0">
                <a:solidFill>
                  <a:srgbClr val="39A900"/>
                </a:solidFill>
                <a:latin typeface="Work Sans"/>
                <a:sym typeface="Work Sans"/>
                <a:hlinkClick r:id="rId4" action="ppaction://hlinkfile"/>
              </a:rPr>
              <a:t> </a:t>
            </a:r>
            <a:endParaRPr sz="2800" b="1" dirty="0">
              <a:solidFill>
                <a:srgbClr val="39A900"/>
              </a:solidFill>
              <a:latin typeface="Work Sans"/>
            </a:endParaRPr>
          </a:p>
        </p:txBody>
      </p:sp>
      <p:pic>
        <p:nvPicPr>
          <p:cNvPr id="16" name="Imagen 1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D44EFC8B-3B56-612C-1A2C-C144BF07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385" y="910232"/>
            <a:ext cx="7897228" cy="55843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/>
        </p:nvSpPr>
        <p:spPr>
          <a:xfrm>
            <a:off x="456236" y="395730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0A8DCC-1B9B-5CBD-4C9A-C859B3BD5606}"/>
              </a:ext>
            </a:extLst>
          </p:cNvPr>
          <p:cNvSpPr txBox="1"/>
          <p:nvPr/>
        </p:nvSpPr>
        <p:spPr>
          <a:xfrm>
            <a:off x="1588903" y="2136338"/>
            <a:ext cx="90141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Aplicativo Web para tienda de calzado y bolsos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0DD69D19-87D8-C2E8-4EED-97AC8136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45;p16">
            <a:extLst>
              <a:ext uri="{FF2B5EF4-FFF2-40B4-BE49-F238E27FC236}">
                <a16:creationId xmlns:a16="http://schemas.microsoft.com/office/drawing/2014/main" id="{B8FB3613-B7F1-6BC2-D62E-E9EBC0731E20}"/>
              </a:ext>
            </a:extLst>
          </p:cNvPr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3" name="Google Shape;546;p16">
              <a:extLst>
                <a:ext uri="{FF2B5EF4-FFF2-40B4-BE49-F238E27FC236}">
                  <a16:creationId xmlns:a16="http://schemas.microsoft.com/office/drawing/2014/main" id="{831E40CE-1398-9626-C36A-4B9FF839ABB4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" name="Google Shape;547;p16">
              <a:extLst>
                <a:ext uri="{FF2B5EF4-FFF2-40B4-BE49-F238E27FC236}">
                  <a16:creationId xmlns:a16="http://schemas.microsoft.com/office/drawing/2014/main" id="{050EF5A1-AAAF-6AA1-EEEB-C170DEE3190D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" name="Google Shape;548;p16">
              <a:extLst>
                <a:ext uri="{FF2B5EF4-FFF2-40B4-BE49-F238E27FC236}">
                  <a16:creationId xmlns:a16="http://schemas.microsoft.com/office/drawing/2014/main" id="{EA4EEA74-C3F8-B45E-62FA-75926794E323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" name="Google Shape;549;p16">
              <a:extLst>
                <a:ext uri="{FF2B5EF4-FFF2-40B4-BE49-F238E27FC236}">
                  <a16:creationId xmlns:a16="http://schemas.microsoft.com/office/drawing/2014/main" id="{99AC7140-B69F-3AE0-1FDC-9C8AD949ABD0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" name="Google Shape;550;p16">
              <a:extLst>
                <a:ext uri="{FF2B5EF4-FFF2-40B4-BE49-F238E27FC236}">
                  <a16:creationId xmlns:a16="http://schemas.microsoft.com/office/drawing/2014/main" id="{CF7E6AA4-4288-5751-9AD1-B9A00EEB9522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" name="Google Shape;551;p16">
              <a:extLst>
                <a:ext uri="{FF2B5EF4-FFF2-40B4-BE49-F238E27FC236}">
                  <a16:creationId xmlns:a16="http://schemas.microsoft.com/office/drawing/2014/main" id="{7B6FB801-9509-C4B7-A392-E5E922BA0121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" name="Google Shape;552;p16">
              <a:extLst>
                <a:ext uri="{FF2B5EF4-FFF2-40B4-BE49-F238E27FC236}">
                  <a16:creationId xmlns:a16="http://schemas.microsoft.com/office/drawing/2014/main" id="{13E20CA3-9BFB-A137-FEE8-458EBBA7B510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" name="Google Shape;553;p16">
              <a:extLst>
                <a:ext uri="{FF2B5EF4-FFF2-40B4-BE49-F238E27FC236}">
                  <a16:creationId xmlns:a16="http://schemas.microsoft.com/office/drawing/2014/main" id="{FEF55D39-E905-23E0-2FE5-E8E92C3DE5E7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1" name="Google Shape;554;p16">
              <a:extLst>
                <a:ext uri="{FF2B5EF4-FFF2-40B4-BE49-F238E27FC236}">
                  <a16:creationId xmlns:a16="http://schemas.microsoft.com/office/drawing/2014/main" id="{CAF461E6-779E-68AC-B77C-2CBAFE3F213F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2" name="Google Shape;555;p16">
              <a:extLst>
                <a:ext uri="{FF2B5EF4-FFF2-40B4-BE49-F238E27FC236}">
                  <a16:creationId xmlns:a16="http://schemas.microsoft.com/office/drawing/2014/main" id="{6B440AD2-B3C4-6815-1C61-D6B59B6D61C6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4" name="Google Shape;805;p23">
            <a:extLst>
              <a:ext uri="{FF2B5EF4-FFF2-40B4-BE49-F238E27FC236}">
                <a16:creationId xmlns:a16="http://schemas.microsoft.com/office/drawing/2014/main" id="{4C62DC7A-437F-D8F9-5A03-90309E1BAD51}"/>
              </a:ext>
            </a:extLst>
          </p:cNvPr>
          <p:cNvSpPr txBox="1"/>
          <p:nvPr/>
        </p:nvSpPr>
        <p:spPr>
          <a:xfrm>
            <a:off x="5146045" y="417337"/>
            <a:ext cx="189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800"/>
            </a:pPr>
            <a:r>
              <a:rPr lang="es-MX" sz="2800" b="1" dirty="0">
                <a:solidFill>
                  <a:srgbClr val="39A900"/>
                </a:solidFill>
                <a:latin typeface="Work Sans"/>
              </a:rPr>
              <a:t>Mockups</a:t>
            </a:r>
            <a:r>
              <a:rPr lang="es-MX" sz="2800" b="1" dirty="0">
                <a:solidFill>
                  <a:srgbClr val="39A900"/>
                </a:solidFill>
                <a:latin typeface="Work Sans"/>
                <a:sym typeface="Work Sans"/>
              </a:rPr>
              <a:t> </a:t>
            </a:r>
            <a:endParaRPr lang="es-MX" sz="2800" b="1" dirty="0">
              <a:solidFill>
                <a:srgbClr val="39A900"/>
              </a:solidFill>
              <a:latin typeface="Work Sans"/>
            </a:endParaRPr>
          </a:p>
        </p:txBody>
      </p:sp>
      <p:pic>
        <p:nvPicPr>
          <p:cNvPr id="16" name="Imagen 1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2D95AF7-B44F-4657-6477-21A00D40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43" y="940557"/>
            <a:ext cx="7943913" cy="56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1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21"/>
          <p:cNvGrpSpPr/>
          <p:nvPr/>
        </p:nvGrpSpPr>
        <p:grpSpPr>
          <a:xfrm>
            <a:off x="211723" y="320228"/>
            <a:ext cx="266743" cy="528011"/>
            <a:chOff x="141693" y="266421"/>
            <a:chExt cx="287374" cy="396008"/>
          </a:xfrm>
        </p:grpSpPr>
        <p:cxnSp>
          <p:nvCxnSpPr>
            <p:cNvPr id="757" name="Google Shape;757;p2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58" name="Google Shape;758;p2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59" name="Google Shape;759;p2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60" name="Google Shape;760;p2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61" name="Google Shape;761;p2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62" name="Google Shape;762;p2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63" name="Google Shape;763;p2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64" name="Google Shape;764;p2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65" name="Google Shape;765;p2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66" name="Google Shape;766;p2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769" name="Google Shape;769;p21"/>
          <p:cNvSpPr txBox="1"/>
          <p:nvPr/>
        </p:nvSpPr>
        <p:spPr>
          <a:xfrm>
            <a:off x="8907361" y="148929"/>
            <a:ext cx="5399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1"/>
          <p:cNvSpPr txBox="1"/>
          <p:nvPr/>
        </p:nvSpPr>
        <p:spPr>
          <a:xfrm>
            <a:off x="8907361" y="668475"/>
            <a:ext cx="9176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1"/>
          <p:cNvSpPr txBox="1"/>
          <p:nvPr/>
        </p:nvSpPr>
        <p:spPr>
          <a:xfrm>
            <a:off x="9253709" y="824392"/>
            <a:ext cx="14389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Cifras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9077" y="261623"/>
            <a:ext cx="400048" cy="40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9662" y="776840"/>
            <a:ext cx="358879" cy="35887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21"/>
          <p:cNvSpPr/>
          <p:nvPr/>
        </p:nvSpPr>
        <p:spPr>
          <a:xfrm>
            <a:off x="4854599" y="304968"/>
            <a:ext cx="2782876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38AA00"/>
              </a:buClr>
              <a:buSzPts val="2800"/>
            </a:pPr>
            <a:r>
              <a:rPr lang="es-CO" sz="28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  <a:hlinkClick r:id="rId5" action="ppaction://hlinkfile"/>
              </a:rPr>
              <a:t> </a:t>
            </a:r>
            <a:r>
              <a:rPr lang="es-MX" sz="2800" b="1" dirty="0">
                <a:solidFill>
                  <a:srgbClr val="38AA00"/>
                </a:solidFill>
                <a:latin typeface="Work Sans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Ficha técnica</a:t>
            </a:r>
            <a:endParaRPr lang="es-MX" sz="2800" b="1" dirty="0">
              <a:solidFill>
                <a:srgbClr val="38AA00"/>
              </a:solidFill>
              <a:latin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3C2D6FE-32E9-69C0-EE3F-C858018F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23208"/>
              </p:ext>
            </p:extLst>
          </p:nvPr>
        </p:nvGraphicFramePr>
        <p:xfrm>
          <a:off x="3367157" y="1192978"/>
          <a:ext cx="5757760" cy="4695038"/>
        </p:xfrm>
        <a:graphic>
          <a:graphicData uri="http://schemas.openxmlformats.org/drawingml/2006/table">
            <a:tbl>
              <a:tblPr>
                <a:tableStyleId>{111E326F-CCA0-436A-B333-37E552C33A0E}</a:tableStyleId>
              </a:tblPr>
              <a:tblGrid>
                <a:gridCol w="1261480">
                  <a:extLst>
                    <a:ext uri="{9D8B030D-6E8A-4147-A177-3AD203B41FA5}">
                      <a16:colId xmlns:a16="http://schemas.microsoft.com/office/drawing/2014/main" val="2703976605"/>
                    </a:ext>
                  </a:extLst>
                </a:gridCol>
                <a:gridCol w="3108650">
                  <a:extLst>
                    <a:ext uri="{9D8B030D-6E8A-4147-A177-3AD203B41FA5}">
                      <a16:colId xmlns:a16="http://schemas.microsoft.com/office/drawing/2014/main" val="3654736957"/>
                    </a:ext>
                  </a:extLst>
                </a:gridCol>
                <a:gridCol w="743373">
                  <a:extLst>
                    <a:ext uri="{9D8B030D-6E8A-4147-A177-3AD203B41FA5}">
                      <a16:colId xmlns:a16="http://schemas.microsoft.com/office/drawing/2014/main" val="2488666099"/>
                    </a:ext>
                  </a:extLst>
                </a:gridCol>
                <a:gridCol w="644257">
                  <a:extLst>
                    <a:ext uri="{9D8B030D-6E8A-4147-A177-3AD203B41FA5}">
                      <a16:colId xmlns:a16="http://schemas.microsoft.com/office/drawing/2014/main" val="3777978647"/>
                    </a:ext>
                  </a:extLst>
                </a:gridCol>
              </a:tblGrid>
              <a:tr h="31766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MX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ADSO - Diseño de las fichas técnicas para la recolección de la </a:t>
                      </a:r>
                      <a:br>
                        <a:rPr lang="es-MX" sz="600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MX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información - Especificaciones de software</a:t>
                      </a:r>
                      <a:endParaRPr lang="es-MX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350637"/>
                  </a:ext>
                </a:extLst>
              </a:tr>
              <a:tr h="26930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600" u="none" strike="noStrike">
                          <a:effectLst/>
                        </a:rPr>
                        <a:t>Registro del formato de ficha técnica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600" u="none" strike="noStrike">
                          <a:effectLst/>
                        </a:rPr>
                        <a:t>Responsable (Daniela Lorena Bohorquez Diaz, Katherin Morcillo Quiroga, Jhonatan Carvajal Bonilla, Oscar Gelpud Erazo)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3317867595"/>
                  </a:ext>
                </a:extLst>
              </a:tr>
              <a:tr h="15283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600" u="none" strike="noStrike" dirty="0">
                          <a:effectLst/>
                        </a:rPr>
                        <a:t>CARACTERÍSTICAS DEL PRODUCTO</a:t>
                      </a:r>
                      <a:endParaRPr lang="es-CO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993612"/>
                  </a:ext>
                </a:extLst>
              </a:tr>
              <a:tr h="102358"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Nombre del producto: 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effectLst/>
                        </a:rPr>
                        <a:t>Aplicativo Web para una Tienda de Calzados y Bolsos</a:t>
                      </a:r>
                      <a:endParaRPr lang="es-MX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1548743113"/>
                  </a:ext>
                </a:extLst>
              </a:tr>
              <a:tr h="102358"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Línea de producción: 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Comercial, privado, consumo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4080068619"/>
                  </a:ext>
                </a:extLst>
              </a:tr>
              <a:tr h="102358"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Versiones anteriores: 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V-1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1781400588"/>
                  </a:ext>
                </a:extLst>
              </a:tr>
              <a:tr h="102358"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Versión actual: 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VERSIÓN-1.1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264249592"/>
                  </a:ext>
                </a:extLst>
              </a:tr>
              <a:tr h="204715">
                <a:tc>
                  <a:txBody>
                    <a:bodyPr/>
                    <a:lstStyle/>
                    <a:p>
                      <a:pPr algn="l" fontAlgn="ctr"/>
                      <a:r>
                        <a:rPr lang="es-CO" sz="600" u="none" strike="noStrike">
                          <a:effectLst/>
                        </a:rPr>
                        <a:t>Módulo: 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600" u="none" strike="noStrike">
                          <a:effectLst/>
                        </a:rPr>
                        <a:t>Gestión de Usuarios,Catálogo de Productos,Carrito de Compras y Pago,Opiniones y Promociones</a:t>
                      </a:r>
                      <a:endParaRPr lang="es-MX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3033613359"/>
                  </a:ext>
                </a:extLst>
              </a:tr>
              <a:tr h="14824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600" u="none" strike="noStrike" dirty="0">
                          <a:effectLst/>
                        </a:rPr>
                        <a:t>DESCRIPCIÓN DEL PRODUCTO</a:t>
                      </a:r>
                      <a:endParaRPr lang="es-CO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09417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algn="l" fontAlgn="ctr"/>
                      <a:r>
                        <a:rPr lang="es-CO" sz="600" u="none" strike="noStrike">
                          <a:effectLst/>
                        </a:rPr>
                        <a:t>Descripción general del producto: 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effectLst/>
                        </a:rPr>
                        <a:t>Aplicativo web para la compra de calzado y bolsos, que brinda una experiencia segura y accesible. Permite navegar por el catálogo, gestionar cuentas, realizar compras y administrar pedidos, mejorando la visibilidad de la tienda y manteniendo a los clientes informados sobre productos y promociones.</a:t>
                      </a:r>
                      <a:endParaRPr lang="es-MX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1009126758"/>
                  </a:ext>
                </a:extLst>
              </a:tr>
              <a:tr h="511788">
                <a:tc>
                  <a:txBody>
                    <a:bodyPr/>
                    <a:lstStyle/>
                    <a:p>
                      <a:pPr algn="l" fontAlgn="ctr"/>
                      <a:r>
                        <a:rPr lang="es-CO" sz="600" u="none" strike="noStrike">
                          <a:effectLst/>
                        </a:rPr>
                        <a:t>Objetivo: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effectLst/>
                        </a:rPr>
                        <a:t>Desarrollar e implementar un aplicativo web para una tienda de calzado y bolsos que permita a los usuarios navegar por el catálogo, comprar productos, gestionar pedidos y recibir actualizaciones. El sistema incluirá la administración de productos y la gestión de reseñas, mejorando la experiencia del usuario e interacción con la tienda.</a:t>
                      </a:r>
                      <a:endParaRPr lang="es-MX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2632528815"/>
                  </a:ext>
                </a:extLst>
              </a:tr>
              <a:tr h="14824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600" u="none" strike="noStrike" dirty="0">
                          <a:effectLst/>
                        </a:rPr>
                        <a:t>ARQUITECTURA </a:t>
                      </a:r>
                      <a:endParaRPr lang="es-CO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35726"/>
                  </a:ext>
                </a:extLst>
              </a:tr>
              <a:tr h="4094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600" u="none" strike="noStrike">
                          <a:effectLst/>
                        </a:rPr>
                        <a:t>Descripción: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600" u="none" strike="noStrike">
                          <a:effectLst/>
                        </a:rPr>
                        <a:t>Aplicativo web para la tienda de calzados y bolsos está diseñado para ser escalable, eficiente y de fácil mantenimiento. Su estructura está pensada para garantizar una experiencia de usuario intuitiva y segura, permitiendo una gestión fluida de productos, usuarios y pedidos</a:t>
                      </a:r>
                      <a:endParaRPr lang="es-MX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 dirty="0">
                          <a:effectLst/>
                        </a:rPr>
                        <a:t> </a:t>
                      </a:r>
                      <a:endParaRPr lang="es-C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2285816555"/>
                  </a:ext>
                </a:extLst>
              </a:tr>
              <a:tr h="14824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600" u="none" strike="noStrike" dirty="0">
                          <a:effectLst/>
                        </a:rPr>
                        <a:t>REQUERIMIENTOS DEL PRODUCTO</a:t>
                      </a:r>
                      <a:endParaRPr lang="es-CO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545357"/>
                  </a:ext>
                </a:extLst>
              </a:tr>
              <a:tr h="10235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CO" sz="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Requisitos del sistema (servidor)</a:t>
                      </a:r>
                      <a:endParaRPr lang="es-CO" sz="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435212"/>
                  </a:ext>
                </a:extLst>
              </a:tr>
              <a:tr h="1359943">
                <a:tc>
                  <a:txBody>
                    <a:bodyPr/>
                    <a:lstStyle/>
                    <a:p>
                      <a:pPr algn="l" fontAlgn="ctr"/>
                      <a:r>
                        <a:rPr lang="es-CO" sz="600" u="none" strike="noStrike">
                          <a:effectLst/>
                        </a:rPr>
                        <a:t>Hardware: </a:t>
                      </a:r>
                      <a:endParaRPr lang="es-CO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600" u="none" strike="noStrike">
                          <a:effectLst/>
                        </a:rPr>
                        <a:t>• Servidor: Se recomienda un servidor dedicado o un servicio de nube como AWS, Google Cloud o Azure para gestionar la carga de usuarios y bases de datos.</a:t>
                      </a:r>
                      <a:br>
                        <a:rPr lang="es-MX" sz="600" u="none" strike="noStrike">
                          <a:effectLst/>
                        </a:rPr>
                      </a:br>
                      <a:r>
                        <a:rPr lang="es-MX" sz="600" u="none" strike="noStrike">
                          <a:effectLst/>
                        </a:rPr>
                        <a:t>• Procesador: Mínimo procesador intel Xeon o similar (8 núcleos o más) para una mayor capacidad de procesamiento.</a:t>
                      </a:r>
                      <a:br>
                        <a:rPr lang="es-MX" sz="600" u="none" strike="noStrike">
                          <a:effectLst/>
                        </a:rPr>
                      </a:br>
                      <a:r>
                        <a:rPr lang="es-MX" sz="600" u="none" strike="noStrike">
                          <a:effectLst/>
                        </a:rPr>
                        <a:t>• RAM: Al menos 16 GB de RAM (para aplicaciones que gestionan múltiples usuarios concurrentes o grandes volúmenes de datos).</a:t>
                      </a:r>
                      <a:br>
                        <a:rPr lang="es-MX" sz="600" u="none" strike="noStrike">
                          <a:effectLst/>
                        </a:rPr>
                      </a:br>
                      <a:r>
                        <a:rPr lang="es-MX" sz="600" u="none" strike="noStrike">
                          <a:effectLst/>
                        </a:rPr>
                        <a:t>• Espacio en disco: Dependiendo del tamaño de la base de datos y los archivos (imágenes, PDFs), se recomienda un almacenamiento SSD de al menos 500 GB para una mayor velocidad de acceso a los datos.</a:t>
                      </a:r>
                      <a:br>
                        <a:rPr lang="es-MX" sz="600" u="none" strike="noStrike">
                          <a:effectLst/>
                        </a:rPr>
                      </a:br>
                      <a:r>
                        <a:rPr lang="es-MX" sz="600" u="none" strike="noStrike">
                          <a:effectLst/>
                        </a:rPr>
                        <a:t>• Conexión a Internet: Ancho de banda suficiente para soportar el tráfico de usuarios (mínimo 100 Mbps para un tráfico moderado, más si se espera un tráfico alto).</a:t>
                      </a:r>
                      <a:endParaRPr lang="es-MX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>
                          <a:effectLst/>
                        </a:rPr>
                        <a:t> </a:t>
                      </a:r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u="none" strike="noStrike" dirty="0">
                          <a:effectLst/>
                        </a:rPr>
                        <a:t> </a:t>
                      </a:r>
                      <a:endParaRPr lang="es-C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71" marR="3271" marT="3271" marB="0" anchor="b"/>
                </a:tc>
                <a:extLst>
                  <a:ext uri="{0D108BD9-81ED-4DB2-BD59-A6C34878D82A}">
                    <a16:rowId xmlns:a16="http://schemas.microsoft.com/office/drawing/2014/main" val="8320010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247E6724-6B61-E77C-A0A6-55B12F4E412D}"/>
              </a:ext>
            </a:extLst>
          </p:cNvPr>
          <p:cNvSpPr txBox="1"/>
          <p:nvPr/>
        </p:nvSpPr>
        <p:spPr>
          <a:xfrm>
            <a:off x="493648" y="1295079"/>
            <a:ext cx="11698352" cy="50490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O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 </a:t>
            </a:r>
            <a:r>
              <a:rPr lang="es-CO" sz="180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r>
              <a:rPr lang="es-CO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i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consulting</a:t>
            </a:r>
            <a:r>
              <a:rPr lang="es-CO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(s. f.). Mckinsey.com. Recuperado 7 de diciembre de 2024, de https://www.mckinsey.com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Forrester helps organizations grow through customer obsession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(2018,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agosto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13). Forrester. https://go.forrester.com</a:t>
            </a:r>
            <a:endParaRPr lang="es-CO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Harvard business review - ideas and advice for leaders. (s. f.). </a:t>
            </a:r>
            <a:r>
              <a:rPr lang="en-US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Harvard Business Review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Recuperado 7 de diciembre de 2024, de https://hbr.org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O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Adidas. (s.f.). Obtenido de https://www.adidas.co/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O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Converse. (s.f.). Obtenido de https://www.conversecolombia.org/shop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O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Converse. (s.f.). Obtenido de https://www.converse.cl/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O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Nike. (s.f.). Obtenido de https://www.nike.com.co/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CF43D8-FD72-D6D1-391A-611D2735EE9F}"/>
              </a:ext>
            </a:extLst>
          </p:cNvPr>
          <p:cNvSpPr txBox="1"/>
          <p:nvPr/>
        </p:nvSpPr>
        <p:spPr>
          <a:xfrm>
            <a:off x="5345112" y="608112"/>
            <a:ext cx="1501775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4400"/>
              <a:defRPr/>
            </a:pPr>
            <a:r>
              <a:rPr lang="es-CO" sz="1800" dirty="0">
                <a:solidFill>
                  <a:schemeClr val="accent6">
                    <a:lumMod val="50000"/>
                  </a:schemeClr>
                </a:solidFill>
                <a:latin typeface="Work Sans Medium"/>
                <a:sym typeface="Work Sans Medium"/>
              </a:rPr>
              <a:t>Bibliografía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498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93F10-E566-26D7-F60A-46BFE41C9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BC64D2A-84CB-D895-391C-A9CC332B05BD}"/>
              </a:ext>
            </a:extLst>
          </p:cNvPr>
          <p:cNvSpPr txBox="1"/>
          <p:nvPr/>
        </p:nvSpPr>
        <p:spPr>
          <a:xfrm>
            <a:off x="1117600" y="1677934"/>
            <a:ext cx="6096000" cy="324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O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Reddit. (s.f.). Obtenido de https://www.reddit.com/r/adidas/?rdt=42997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O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Reddit. (s.f.). Obtenido de https://www.reddit.com/search/?q=converse&amp;type=comments&amp;cId=110f8ad3-5cba-4aa9-89c8-c93251298927&amp;iId=7f1cf078-cec1-45c3-a60e-aaef52f45542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O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Reddit. (s.f.). Obtenido de https://www.reddit.com/search/?q=nike&amp;type=comments&amp;cId=e3593417-36f7-4082-85d8-6dda9572af1b</a:t>
            </a:r>
            <a:r>
              <a:rPr lang="es-CO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&amp;iId=6ffbef7f-6c19-43fa-8f17-d09fdc480382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7A1070-24CC-0017-0CE3-C5117957E05D}"/>
              </a:ext>
            </a:extLst>
          </p:cNvPr>
          <p:cNvSpPr txBox="1"/>
          <p:nvPr/>
        </p:nvSpPr>
        <p:spPr>
          <a:xfrm>
            <a:off x="5345112" y="608112"/>
            <a:ext cx="1501775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4400"/>
              <a:defRPr/>
            </a:pPr>
            <a:r>
              <a:rPr lang="es-CO" sz="1800" dirty="0">
                <a:solidFill>
                  <a:schemeClr val="accent6">
                    <a:lumMod val="50000"/>
                  </a:schemeClr>
                </a:solidFill>
                <a:latin typeface="Work Sans Medium"/>
                <a:sym typeface="Work Sans Medium"/>
              </a:rPr>
              <a:t>Bibliografía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1903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48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32064" y="810192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s-CO" sz="3733" b="1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CONTENIDO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1373075" y="148354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s-CO" sz="2667" b="0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TABLA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7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7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7" name="Google Shape;157;p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43EB661-F94A-F5F8-DCCA-618C2F73FE72}"/>
              </a:ext>
            </a:extLst>
          </p:cNvPr>
          <p:cNvSpPr txBox="1"/>
          <p:nvPr/>
        </p:nvSpPr>
        <p:spPr>
          <a:xfrm>
            <a:off x="5831412" y="1985387"/>
            <a:ext cx="4986308" cy="3650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BPMN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Técnicas de recolección de la información</a:t>
            </a:r>
          </a:p>
          <a:p>
            <a:pPr marL="342900" indent="-342900">
              <a:lnSpc>
                <a:spcPct val="115000"/>
              </a:lnSpc>
              <a:spcBef>
                <a:spcPts val="800"/>
              </a:spcBef>
              <a:buSzPts val="1800"/>
              <a:buFont typeface="Arial"/>
              <a:buChar char="•"/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Análisis de resultados </a:t>
            </a: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Requerimientos funcionales y no funcionales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casos de uso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dirty="0"/>
              <a:t>Documentación de casos de uso</a:t>
            </a:r>
            <a:endParaRPr lang="es-MX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Mockups  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Ficha técnica</a:t>
            </a:r>
          </a:p>
        </p:txBody>
      </p:sp>
      <p:sp>
        <p:nvSpPr>
          <p:cNvPr id="6" name="Google Shape;131;p19">
            <a:extLst>
              <a:ext uri="{FF2B5EF4-FFF2-40B4-BE49-F238E27FC236}">
                <a16:creationId xmlns:a16="http://schemas.microsoft.com/office/drawing/2014/main" id="{55F9967D-63A9-EE1C-D0B1-E2FD6DB36A96}"/>
              </a:ext>
            </a:extLst>
          </p:cNvPr>
          <p:cNvSpPr txBox="1"/>
          <p:nvPr/>
        </p:nvSpPr>
        <p:spPr>
          <a:xfrm>
            <a:off x="1232064" y="2053351"/>
            <a:ext cx="4814907" cy="368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MX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del proyecto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MX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Planteamiento del problema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MX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Pregunta problema del proyecto 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MX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Propósito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MX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 general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MX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 específico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MX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Justificación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MX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Alcance de proyecto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 de procesos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01;p19">
            <a:extLst>
              <a:ext uri="{FF2B5EF4-FFF2-40B4-BE49-F238E27FC236}">
                <a16:creationId xmlns:a16="http://schemas.microsoft.com/office/drawing/2014/main" id="{05D5069E-1237-CF77-CA59-539A8BC3BEA2}"/>
              </a:ext>
            </a:extLst>
          </p:cNvPr>
          <p:cNvGrpSpPr/>
          <p:nvPr/>
        </p:nvGrpSpPr>
        <p:grpSpPr>
          <a:xfrm>
            <a:off x="602803" y="823147"/>
            <a:ext cx="266743" cy="528011"/>
            <a:chOff x="141693" y="266421"/>
            <a:chExt cx="287374" cy="396008"/>
          </a:xfrm>
        </p:grpSpPr>
        <p:cxnSp>
          <p:nvCxnSpPr>
            <p:cNvPr id="3" name="Google Shape;702;p19">
              <a:extLst>
                <a:ext uri="{FF2B5EF4-FFF2-40B4-BE49-F238E27FC236}">
                  <a16:creationId xmlns:a16="http://schemas.microsoft.com/office/drawing/2014/main" id="{D03096E6-F583-B85E-322D-28784AC81294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" name="Google Shape;703;p19">
              <a:extLst>
                <a:ext uri="{FF2B5EF4-FFF2-40B4-BE49-F238E27FC236}">
                  <a16:creationId xmlns:a16="http://schemas.microsoft.com/office/drawing/2014/main" id="{7117D6CE-4D7C-2882-5998-AB32DC680D19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" name="Google Shape;704;p19">
              <a:extLst>
                <a:ext uri="{FF2B5EF4-FFF2-40B4-BE49-F238E27FC236}">
                  <a16:creationId xmlns:a16="http://schemas.microsoft.com/office/drawing/2014/main" id="{36E59314-AF45-48D7-6917-CC780F50A97A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" name="Google Shape;705;p19">
              <a:extLst>
                <a:ext uri="{FF2B5EF4-FFF2-40B4-BE49-F238E27FC236}">
                  <a16:creationId xmlns:a16="http://schemas.microsoft.com/office/drawing/2014/main" id="{5ED98FD5-D9AA-0724-C67A-8E8ED9E84DCB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" name="Google Shape;706;p19">
              <a:extLst>
                <a:ext uri="{FF2B5EF4-FFF2-40B4-BE49-F238E27FC236}">
                  <a16:creationId xmlns:a16="http://schemas.microsoft.com/office/drawing/2014/main" id="{85F97290-166B-DC3E-A778-15390EDC7551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" name="Google Shape;707;p19">
              <a:extLst>
                <a:ext uri="{FF2B5EF4-FFF2-40B4-BE49-F238E27FC236}">
                  <a16:creationId xmlns:a16="http://schemas.microsoft.com/office/drawing/2014/main" id="{7F08E59B-4FEA-80FB-DF29-0545E1694E5B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" name="Google Shape;708;p19">
              <a:extLst>
                <a:ext uri="{FF2B5EF4-FFF2-40B4-BE49-F238E27FC236}">
                  <a16:creationId xmlns:a16="http://schemas.microsoft.com/office/drawing/2014/main" id="{C169412E-A58B-2886-7C1E-0F5223FF7726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" name="Google Shape;709;p19">
              <a:extLst>
                <a:ext uri="{FF2B5EF4-FFF2-40B4-BE49-F238E27FC236}">
                  <a16:creationId xmlns:a16="http://schemas.microsoft.com/office/drawing/2014/main" id="{771E0490-1065-2C88-7BDF-C6A13F742374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1" name="Google Shape;710;p19">
              <a:extLst>
                <a:ext uri="{FF2B5EF4-FFF2-40B4-BE49-F238E27FC236}">
                  <a16:creationId xmlns:a16="http://schemas.microsoft.com/office/drawing/2014/main" id="{77C279CA-2689-77D9-EDF0-7F0DE9E51165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2" name="Google Shape;711;p19">
              <a:extLst>
                <a:ext uri="{FF2B5EF4-FFF2-40B4-BE49-F238E27FC236}">
                  <a16:creationId xmlns:a16="http://schemas.microsoft.com/office/drawing/2014/main" id="{903A0A0D-A11A-3775-223C-1DDB223863FB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3" name="Google Shape;712;p19">
            <a:extLst>
              <a:ext uri="{FF2B5EF4-FFF2-40B4-BE49-F238E27FC236}">
                <a16:creationId xmlns:a16="http://schemas.microsoft.com/office/drawing/2014/main" id="{D6E6B789-D558-9EAA-7D6B-F85A9F37A3ED}"/>
              </a:ext>
            </a:extLst>
          </p:cNvPr>
          <p:cNvSpPr txBox="1"/>
          <p:nvPr/>
        </p:nvSpPr>
        <p:spPr>
          <a:xfrm>
            <a:off x="1098141" y="589534"/>
            <a:ext cx="7171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2800"/>
            </a:pPr>
            <a:r>
              <a:rPr lang="es-ES" sz="3200" b="1" dirty="0">
                <a:solidFill>
                  <a:srgbClr val="39A900"/>
                </a:solidFill>
              </a:rPr>
              <a:t>Planteamiento del problema</a:t>
            </a:r>
            <a:endParaRPr lang="es-ES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87;p22">
            <a:extLst>
              <a:ext uri="{FF2B5EF4-FFF2-40B4-BE49-F238E27FC236}">
                <a16:creationId xmlns:a16="http://schemas.microsoft.com/office/drawing/2014/main" id="{3F477CC7-9B43-32DF-7EF3-E66E1BD04D3D}"/>
              </a:ext>
            </a:extLst>
          </p:cNvPr>
          <p:cNvSpPr txBox="1"/>
          <p:nvPr/>
        </p:nvSpPr>
        <p:spPr>
          <a:xfrm>
            <a:off x="1735013" y="1531443"/>
            <a:ext cx="8721969" cy="267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lvl="0" indent="0" algn="just" rtl="0">
              <a:lnSpc>
                <a:spcPct val="1218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 el actual panorama comercial, la presencia en línea es crucial, especialmente en el comercio minorista. La empresa de calzado y bolsos de barrio enfrenta un desafío significativo por la falta de un sitio web, limitando su visibilidad y capacidad de atraer nuevos clientes frente a competidores digitales. Esto restringe el acceso a una mayor audiencia y a prácticas de marketing que podrían mejorar las ventas y la percepción de la marca. La digitalización es esencial para la supervivencia de las pequeñas empresas, y sin una página web, la empresa se priva de oportunidades clave como el comercio electrónico y la interacción con los clientes, comprometiendo su cuota de mercado. Es imperativo desarrollar un sitio web que aumente su visibilidad y competitividad en un entorno comercial en constante cambio.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000" b="0" i="1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000" b="0" i="1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" name="Google Shape;187;p22">
            <a:extLst>
              <a:ext uri="{FF2B5EF4-FFF2-40B4-BE49-F238E27FC236}">
                <a16:creationId xmlns:a16="http://schemas.microsoft.com/office/drawing/2014/main" id="{44F782D6-FB8A-4DC0-A8B2-B1009C8E4472}"/>
              </a:ext>
            </a:extLst>
          </p:cNvPr>
          <p:cNvSpPr txBox="1"/>
          <p:nvPr/>
        </p:nvSpPr>
        <p:spPr>
          <a:xfrm>
            <a:off x="1735013" y="4472178"/>
            <a:ext cx="8721969" cy="203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Santo Tomás. (2021). Informe final del trabajo con nota aclaratoria. Recuperado de </a:t>
            </a:r>
            <a:r>
              <a:rPr lang="es-CO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Santo Tomás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Nacional Abierta y a Distancia (UNAB). (2020). Tesis de Sandra Vargas Angarita. Recuperado de </a:t>
            </a:r>
            <a:r>
              <a:rPr lang="es-CO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UNAB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Oracle. (2023). "Los 5 retos que debes superar para integrar tiendas virtuales y físicas". Recuperado de </a:t>
            </a:r>
            <a:r>
              <a:rPr lang="es-CO" sz="18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Oracle</a:t>
            </a:r>
            <a:endParaRPr lang="es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7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2"/>
          <p:cNvSpPr/>
          <p:nvPr/>
        </p:nvSpPr>
        <p:spPr>
          <a:xfrm>
            <a:off x="1950024" y="2648896"/>
            <a:ext cx="8291951" cy="156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 lvl="0" indent="0" algn="just" rtl="0">
              <a:lnSpc>
                <a:spcPct val="1196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-MX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puede la empresa de calzado y bolsos de barrio desarrollar e implementar </a:t>
            </a:r>
            <a:r>
              <a:rPr lang="es-MX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s-MX" sz="1800">
                <a:solidFill>
                  <a:schemeClr val="dk1"/>
                </a:solidFill>
              </a:rPr>
              <a:t>aplicativo</a:t>
            </a:r>
            <a:r>
              <a:rPr lang="es-MX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efectivo que no solo aumente su visibilidad en el mercado, sino que también le permita competir de manera eficaz con tiendas rivales?</a:t>
            </a:r>
          </a:p>
        </p:txBody>
      </p:sp>
      <p:sp>
        <p:nvSpPr>
          <p:cNvPr id="783" name="Google Shape;783;p22"/>
          <p:cNvSpPr/>
          <p:nvPr/>
        </p:nvSpPr>
        <p:spPr>
          <a:xfrm>
            <a:off x="2869890" y="1160870"/>
            <a:ext cx="5988707" cy="38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algn="ctr">
              <a:buSzPts val="2800"/>
            </a:pPr>
            <a:r>
              <a:rPr lang="es-ES" sz="4000" b="1" dirty="0">
                <a:solidFill>
                  <a:srgbClr val="39A900"/>
                </a:solidFill>
              </a:rPr>
              <a:t>Pregunta problema</a:t>
            </a:r>
            <a:endParaRPr lang="es-E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2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26"/>
          <p:cNvPicPr preferRelativeResize="0"/>
          <p:nvPr/>
        </p:nvPicPr>
        <p:blipFill rotWithShape="1">
          <a:blip r:embed="rId3">
            <a:alphaModFix/>
          </a:blip>
          <a:srcRect b="-67"/>
          <a:stretch/>
        </p:blipFill>
        <p:spPr>
          <a:xfrm flipH="1">
            <a:off x="8076991" y="-28430"/>
            <a:ext cx="4115009" cy="6886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26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96" name="Google Shape;896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97" name="Google Shape;897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98" name="Google Shape;898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99" name="Google Shape;899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0" name="Google Shape;900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1" name="Google Shape;901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2" name="Google Shape;902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3" name="Google Shape;903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4" name="Google Shape;904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5" name="Google Shape;905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906" name="Google Shape;906;p26"/>
          <p:cNvSpPr txBox="1"/>
          <p:nvPr/>
        </p:nvSpPr>
        <p:spPr>
          <a:xfrm>
            <a:off x="3019415" y="493640"/>
            <a:ext cx="23039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 dirty="0">
                <a:solidFill>
                  <a:srgbClr val="39A900"/>
                </a:solidFill>
                <a:latin typeface="Arial"/>
                <a:ea typeface="Arial"/>
                <a:cs typeface="Arial"/>
                <a:sym typeface="Arial"/>
              </a:rPr>
              <a:t>Propósito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26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26"/>
          <p:cNvSpPr/>
          <p:nvPr/>
        </p:nvSpPr>
        <p:spPr>
          <a:xfrm>
            <a:off x="1670791" y="1472609"/>
            <a:ext cx="5001193" cy="391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s-MX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propósito de </a:t>
            </a:r>
            <a:r>
              <a:rPr lang="es-MX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MX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  <a:r>
              <a:rPr lang="es-MX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 ofrecer una experiencia de compra en línea accesible y segura, permitiendo a los usuarios adquirir calzado y bolsos de alta calidad. A través de esta plataforma, buscamos aumentar la visibilidad de la tienda, facilitando la navegación, la compra eficiente y la gestión de pedidos, al mismo tiempo que mantenemos a los clientes informados sobre nuevos productos y promociones.</a:t>
            </a:r>
            <a:endParaRPr lang="es-MX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6" name="Google Shape;916;p26"/>
          <p:cNvSpPr/>
          <p:nvPr/>
        </p:nvSpPr>
        <p:spPr>
          <a:xfrm>
            <a:off x="1062086" y="404300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3947" y="5544550"/>
            <a:ext cx="1018471" cy="101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26" descr="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5;p23">
            <a:extLst>
              <a:ext uri="{FF2B5EF4-FFF2-40B4-BE49-F238E27FC236}">
                <a16:creationId xmlns:a16="http://schemas.microsoft.com/office/drawing/2014/main" id="{78FFE158-FC00-5AE6-0694-D71BB795E15F}"/>
              </a:ext>
            </a:extLst>
          </p:cNvPr>
          <p:cNvSpPr/>
          <p:nvPr/>
        </p:nvSpPr>
        <p:spPr>
          <a:xfrm rot="10800000" flipH="1">
            <a:off x="7965094" y="14758"/>
            <a:ext cx="4285351" cy="68570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06;p23">
            <a:extLst>
              <a:ext uri="{FF2B5EF4-FFF2-40B4-BE49-F238E27FC236}">
                <a16:creationId xmlns:a16="http://schemas.microsoft.com/office/drawing/2014/main" id="{0EC190E9-5FD2-8350-7AA3-8482E02F1320}"/>
              </a:ext>
            </a:extLst>
          </p:cNvPr>
          <p:cNvSpPr/>
          <p:nvPr/>
        </p:nvSpPr>
        <p:spPr>
          <a:xfrm rot="10800000">
            <a:off x="7981188" y="3"/>
            <a:ext cx="4253161" cy="6857997"/>
          </a:xfrm>
          <a:prstGeom prst="rect">
            <a:avLst/>
          </a:prstGeom>
          <a:solidFill>
            <a:srgbClr val="0C0C0C">
              <a:alpha val="34901"/>
            </a:srgbClr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2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31" name="Google Shape;831;p2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2" name="Google Shape;832;p2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3" name="Google Shape;833;p2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4" name="Google Shape;834;p2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5" name="Google Shape;835;p2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6" name="Google Shape;836;p2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7" name="Google Shape;837;p2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8" name="Google Shape;838;p2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9" name="Google Shape;839;p2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40" name="Google Shape;840;p2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841" name="Google Shape;841;p24"/>
          <p:cNvSpPr txBox="1"/>
          <p:nvPr/>
        </p:nvSpPr>
        <p:spPr>
          <a:xfrm>
            <a:off x="1347803" y="580486"/>
            <a:ext cx="5433463" cy="480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rgbClr val="38AA00"/>
              </a:buClr>
              <a:buSzPts val="4400"/>
            </a:pPr>
            <a:r>
              <a:rPr lang="es-ES" sz="2800" b="1" dirty="0">
                <a:solidFill>
                  <a:srgbClr val="39A900"/>
                </a:solidFill>
                <a:sym typeface="Work Sans Light"/>
              </a:rPr>
              <a:t>Objetivo general</a:t>
            </a:r>
            <a:endParaRPr lang="es-ES"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4" name="Google Shape;8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660979">
            <a:off x="11080116" y="5600445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2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24"/>
          <p:cNvSpPr/>
          <p:nvPr/>
        </p:nvSpPr>
        <p:spPr>
          <a:xfrm>
            <a:off x="1062086" y="161157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24"/>
          <p:cNvSpPr/>
          <p:nvPr/>
        </p:nvSpPr>
        <p:spPr>
          <a:xfrm>
            <a:off x="1763157" y="1611573"/>
            <a:ext cx="4602756" cy="314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20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e implementar un aplicativo web para una tienda de </a:t>
            </a:r>
            <a:r>
              <a:rPr lang="es-MX" sz="20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calzados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bolsos, que permita a los usuarios navegar, seleccionar y realizar compras de productos de calzado y bolsos, así como gestionar sus pedidos y recibir información relevante sobre nuevos productos.</a:t>
            </a:r>
            <a:endParaRPr lang="es-MX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24"/>
          <p:cNvSpPr/>
          <p:nvPr/>
        </p:nvSpPr>
        <p:spPr>
          <a:xfrm>
            <a:off x="1062086" y="532871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2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6;p20">
            <a:extLst>
              <a:ext uri="{FF2B5EF4-FFF2-40B4-BE49-F238E27FC236}">
                <a16:creationId xmlns:a16="http://schemas.microsoft.com/office/drawing/2014/main" id="{E2B712FE-B9F9-29C5-50A1-7948CB95EBC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285" r="21341"/>
          <a:stretch/>
        </p:blipFill>
        <p:spPr>
          <a:xfrm>
            <a:off x="8086125" y="0"/>
            <a:ext cx="41414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D58F336-0C40-7B46-0BDA-6090BAF16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126" y="6477"/>
            <a:ext cx="41610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45;p21">
            <a:extLst>
              <a:ext uri="{FF2B5EF4-FFF2-40B4-BE49-F238E27FC236}">
                <a16:creationId xmlns:a16="http://schemas.microsoft.com/office/drawing/2014/main" id="{CA323289-702A-F952-10A5-EBAD83F4BDD0}"/>
              </a:ext>
            </a:extLst>
          </p:cNvPr>
          <p:cNvSpPr/>
          <p:nvPr/>
        </p:nvSpPr>
        <p:spPr>
          <a:xfrm>
            <a:off x="7701517" y="0"/>
            <a:ext cx="4490485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" name="Google Shape;949;p2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950" name="Google Shape;950;p2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51" name="Google Shape;951;p2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52" name="Google Shape;952;p2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53" name="Google Shape;953;p2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54" name="Google Shape;954;p2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55" name="Google Shape;955;p2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56" name="Google Shape;956;p2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57" name="Google Shape;957;p2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58" name="Google Shape;958;p2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59" name="Google Shape;959;p2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960" name="Google Shape;960;p28"/>
          <p:cNvSpPr txBox="1"/>
          <p:nvPr/>
        </p:nvSpPr>
        <p:spPr>
          <a:xfrm>
            <a:off x="662537" y="318398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 dirty="0">
                <a:solidFill>
                  <a:srgbClr val="39A900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3" name="Google Shape;96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3947" y="5604933"/>
            <a:ext cx="1122313" cy="1122313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2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28"/>
          <p:cNvSpPr/>
          <p:nvPr/>
        </p:nvSpPr>
        <p:spPr>
          <a:xfrm>
            <a:off x="893320" y="1066122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28"/>
          <p:cNvSpPr/>
          <p:nvPr/>
        </p:nvSpPr>
        <p:spPr>
          <a:xfrm>
            <a:off x="1953787" y="904728"/>
            <a:ext cx="549652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MX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sistema de gestión de usuarios que incluya registro, inicio de sesión y recuperación de contraseñas, asegurando seguridad y usabilidad.</a:t>
            </a:r>
            <a:endParaRPr lang="es-MX" sz="1600" dirty="0"/>
          </a:p>
        </p:txBody>
      </p:sp>
      <p:pic>
        <p:nvPicPr>
          <p:cNvPr id="970" name="Google Shape;9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712" y="2262149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71" name="Google Shape;971;p28"/>
          <p:cNvSpPr/>
          <p:nvPr/>
        </p:nvSpPr>
        <p:spPr>
          <a:xfrm>
            <a:off x="808131" y="2205999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8"/>
          <p:cNvSpPr/>
          <p:nvPr/>
        </p:nvSpPr>
        <p:spPr>
          <a:xfrm>
            <a:off x="911657" y="229276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28"/>
          <p:cNvSpPr/>
          <p:nvPr/>
        </p:nvSpPr>
        <p:spPr>
          <a:xfrm>
            <a:off x="1953787" y="2205999"/>
            <a:ext cx="5496523" cy="600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20320" marR="38100" lvl="0" indent="0" algn="just" rtl="0">
              <a:lnSpc>
                <a:spcPct val="12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un sistema de gestión de productos con un catálogo organizado por filtros, que facilite la navegación y búsqueda, mejorando la experiencia del usuario con un menú claro  accesible.</a:t>
            </a:r>
          </a:p>
        </p:txBody>
      </p:sp>
      <p:sp>
        <p:nvSpPr>
          <p:cNvPr id="976" name="Google Shape;976;p28"/>
          <p:cNvSpPr/>
          <p:nvPr/>
        </p:nvSpPr>
        <p:spPr>
          <a:xfrm>
            <a:off x="905027" y="3515644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8"/>
          <p:cNvSpPr/>
          <p:nvPr/>
        </p:nvSpPr>
        <p:spPr>
          <a:xfrm>
            <a:off x="1949176" y="3631627"/>
            <a:ext cx="5496523" cy="46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12700" marR="5080" lvl="0" indent="0" algn="just" rtl="0">
              <a:lnSpc>
                <a:spcPct val="12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un carrito de compras que permita gestionar los productos, seleccionar entre diferentes métodos de pago y realice el proceso de pago de manera rápida y segura</a:t>
            </a:r>
          </a:p>
        </p:txBody>
      </p:sp>
      <p:pic>
        <p:nvPicPr>
          <p:cNvPr id="978" name="Google Shape;978;p28" descr="Logotip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76;p28">
            <a:extLst>
              <a:ext uri="{FF2B5EF4-FFF2-40B4-BE49-F238E27FC236}">
                <a16:creationId xmlns:a16="http://schemas.microsoft.com/office/drawing/2014/main" id="{69F36DBF-9ABA-4E49-642A-4ACEEE17892D}"/>
              </a:ext>
            </a:extLst>
          </p:cNvPr>
          <p:cNvSpPr/>
          <p:nvPr/>
        </p:nvSpPr>
        <p:spPr>
          <a:xfrm>
            <a:off x="893903" y="467166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76;p28">
            <a:extLst>
              <a:ext uri="{FF2B5EF4-FFF2-40B4-BE49-F238E27FC236}">
                <a16:creationId xmlns:a16="http://schemas.microsoft.com/office/drawing/2014/main" id="{8DD62B00-7085-00AE-CF0D-13D0AFAD840D}"/>
              </a:ext>
            </a:extLst>
          </p:cNvPr>
          <p:cNvSpPr/>
          <p:nvPr/>
        </p:nvSpPr>
        <p:spPr>
          <a:xfrm>
            <a:off x="889901" y="582768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69;p28">
            <a:extLst>
              <a:ext uri="{FF2B5EF4-FFF2-40B4-BE49-F238E27FC236}">
                <a16:creationId xmlns:a16="http://schemas.microsoft.com/office/drawing/2014/main" id="{6BDBBA60-4AC0-5FD6-7F98-5DCB7BE5CDA4}"/>
              </a:ext>
            </a:extLst>
          </p:cNvPr>
          <p:cNvSpPr/>
          <p:nvPr/>
        </p:nvSpPr>
        <p:spPr>
          <a:xfrm>
            <a:off x="1961226" y="4638284"/>
            <a:ext cx="549652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20320" marR="575310" lvl="0" indent="0" algn="just" rtl="0">
              <a:lnSpc>
                <a:spcPct val="12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 apartado de opiniones para cada producto que permita a los usuarios dar reseñas y valoraciones</a:t>
            </a:r>
          </a:p>
        </p:txBody>
      </p:sp>
      <p:sp>
        <p:nvSpPr>
          <p:cNvPr id="15" name="Google Shape;969;p28">
            <a:extLst>
              <a:ext uri="{FF2B5EF4-FFF2-40B4-BE49-F238E27FC236}">
                <a16:creationId xmlns:a16="http://schemas.microsoft.com/office/drawing/2014/main" id="{310857FD-4731-161E-BB96-3504B765F39C}"/>
              </a:ext>
            </a:extLst>
          </p:cNvPr>
          <p:cNvSpPr/>
          <p:nvPr/>
        </p:nvSpPr>
        <p:spPr>
          <a:xfrm>
            <a:off x="1949176" y="5708051"/>
            <a:ext cx="5496523" cy="89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20320" marR="22225" lvl="0" indent="0" algn="just" rtl="0">
              <a:lnSpc>
                <a:spcPct val="12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un sistema de promociones y descuentos atractivo y fácil de gestionar, que incentive las compras repetidas y atraiga nuevos clientes</a:t>
            </a:r>
            <a:r>
              <a:rPr lang="es-MX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s-MX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970;p28">
            <a:extLst>
              <a:ext uri="{FF2B5EF4-FFF2-40B4-BE49-F238E27FC236}">
                <a16:creationId xmlns:a16="http://schemas.microsoft.com/office/drawing/2014/main" id="{850CA323-5874-0E42-4926-153E62B828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7712" y="102375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Google Shape;970;p28">
            <a:extLst>
              <a:ext uri="{FF2B5EF4-FFF2-40B4-BE49-F238E27FC236}">
                <a16:creationId xmlns:a16="http://schemas.microsoft.com/office/drawing/2014/main" id="{674E6B87-6F4C-0FE8-9425-B5E5CB1FE8F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826" y="347039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Google Shape;970;p28">
            <a:extLst>
              <a:ext uri="{FF2B5EF4-FFF2-40B4-BE49-F238E27FC236}">
                <a16:creationId xmlns:a16="http://schemas.microsoft.com/office/drawing/2014/main" id="{9A59DC44-B8A7-396A-F42C-1FA13AF6930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843" y="5791878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" name="Google Shape;972;p28">
            <a:extLst>
              <a:ext uri="{FF2B5EF4-FFF2-40B4-BE49-F238E27FC236}">
                <a16:creationId xmlns:a16="http://schemas.microsoft.com/office/drawing/2014/main" id="{AF229FF3-A9D4-B13C-F83B-6FA26C2F10DE}"/>
              </a:ext>
            </a:extLst>
          </p:cNvPr>
          <p:cNvSpPr/>
          <p:nvPr/>
        </p:nvSpPr>
        <p:spPr>
          <a:xfrm>
            <a:off x="919490" y="1070763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972;p28">
            <a:extLst>
              <a:ext uri="{FF2B5EF4-FFF2-40B4-BE49-F238E27FC236}">
                <a16:creationId xmlns:a16="http://schemas.microsoft.com/office/drawing/2014/main" id="{748550BD-6F54-2A36-CE6C-39AFBE5BC699}"/>
              </a:ext>
            </a:extLst>
          </p:cNvPr>
          <p:cNvSpPr/>
          <p:nvPr/>
        </p:nvSpPr>
        <p:spPr>
          <a:xfrm>
            <a:off x="919490" y="3511539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972;p28">
            <a:extLst>
              <a:ext uri="{FF2B5EF4-FFF2-40B4-BE49-F238E27FC236}">
                <a16:creationId xmlns:a16="http://schemas.microsoft.com/office/drawing/2014/main" id="{64E08162-C382-E251-4D63-1A0F5C635F2A}"/>
              </a:ext>
            </a:extLst>
          </p:cNvPr>
          <p:cNvSpPr/>
          <p:nvPr/>
        </p:nvSpPr>
        <p:spPr>
          <a:xfrm>
            <a:off x="911658" y="229190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972;p28">
            <a:extLst>
              <a:ext uri="{FF2B5EF4-FFF2-40B4-BE49-F238E27FC236}">
                <a16:creationId xmlns:a16="http://schemas.microsoft.com/office/drawing/2014/main" id="{D1237389-A28C-2F33-C900-B42FEB5208D1}"/>
              </a:ext>
            </a:extLst>
          </p:cNvPr>
          <p:cNvSpPr/>
          <p:nvPr/>
        </p:nvSpPr>
        <p:spPr>
          <a:xfrm>
            <a:off x="889901" y="4679426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972;p28">
            <a:extLst>
              <a:ext uri="{FF2B5EF4-FFF2-40B4-BE49-F238E27FC236}">
                <a16:creationId xmlns:a16="http://schemas.microsoft.com/office/drawing/2014/main" id="{1688C402-9431-0E3B-6C28-296E55D31E65}"/>
              </a:ext>
            </a:extLst>
          </p:cNvPr>
          <p:cNvSpPr/>
          <p:nvPr/>
        </p:nvSpPr>
        <p:spPr>
          <a:xfrm>
            <a:off x="911657" y="5834246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970;p28">
            <a:extLst>
              <a:ext uri="{FF2B5EF4-FFF2-40B4-BE49-F238E27FC236}">
                <a16:creationId xmlns:a16="http://schemas.microsoft.com/office/drawing/2014/main" id="{5ADBE4DA-B94B-F517-9A44-CE7AA4FFAE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954" y="4638099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Google Shape;972;p28">
            <a:extLst>
              <a:ext uri="{FF2B5EF4-FFF2-40B4-BE49-F238E27FC236}">
                <a16:creationId xmlns:a16="http://schemas.microsoft.com/office/drawing/2014/main" id="{52A8C6CA-86BF-ABA2-D6AA-AB11C083243D}"/>
              </a:ext>
            </a:extLst>
          </p:cNvPr>
          <p:cNvSpPr/>
          <p:nvPr/>
        </p:nvSpPr>
        <p:spPr>
          <a:xfrm>
            <a:off x="878066" y="4687015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6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26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4</a:t>
            </a: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971;p28">
            <a:extLst>
              <a:ext uri="{FF2B5EF4-FFF2-40B4-BE49-F238E27FC236}">
                <a16:creationId xmlns:a16="http://schemas.microsoft.com/office/drawing/2014/main" id="{BAD2EB39-E324-B7D9-15DD-579968CA7427}"/>
              </a:ext>
            </a:extLst>
          </p:cNvPr>
          <p:cNvSpPr/>
          <p:nvPr/>
        </p:nvSpPr>
        <p:spPr>
          <a:xfrm>
            <a:off x="808131" y="968388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71;p28">
            <a:extLst>
              <a:ext uri="{FF2B5EF4-FFF2-40B4-BE49-F238E27FC236}">
                <a16:creationId xmlns:a16="http://schemas.microsoft.com/office/drawing/2014/main" id="{BC769217-A776-E671-77CE-E59D81523B6B}"/>
              </a:ext>
            </a:extLst>
          </p:cNvPr>
          <p:cNvSpPr/>
          <p:nvPr/>
        </p:nvSpPr>
        <p:spPr>
          <a:xfrm>
            <a:off x="808131" y="3414245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71;p28">
            <a:extLst>
              <a:ext uri="{FF2B5EF4-FFF2-40B4-BE49-F238E27FC236}">
                <a16:creationId xmlns:a16="http://schemas.microsoft.com/office/drawing/2014/main" id="{6B96A130-47F2-3021-4A1C-33469DD4D0DC}"/>
              </a:ext>
            </a:extLst>
          </p:cNvPr>
          <p:cNvSpPr/>
          <p:nvPr/>
        </p:nvSpPr>
        <p:spPr>
          <a:xfrm>
            <a:off x="793667" y="4589721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971;p28">
            <a:extLst>
              <a:ext uri="{FF2B5EF4-FFF2-40B4-BE49-F238E27FC236}">
                <a16:creationId xmlns:a16="http://schemas.microsoft.com/office/drawing/2014/main" id="{B794A924-B222-27DE-AE81-C43BF7957E7F}"/>
              </a:ext>
            </a:extLst>
          </p:cNvPr>
          <p:cNvSpPr/>
          <p:nvPr/>
        </p:nvSpPr>
        <p:spPr>
          <a:xfrm>
            <a:off x="808130" y="5741818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80;p21">
            <a:extLst>
              <a:ext uri="{FF2B5EF4-FFF2-40B4-BE49-F238E27FC236}">
                <a16:creationId xmlns:a16="http://schemas.microsoft.com/office/drawing/2014/main" id="{C5BABEE1-75D6-2984-7FA1-B25B30701B61}"/>
              </a:ext>
            </a:extLst>
          </p:cNvPr>
          <p:cNvSpPr/>
          <p:nvPr/>
        </p:nvSpPr>
        <p:spPr>
          <a:xfrm rot="10800000">
            <a:off x="7715980" y="-14755"/>
            <a:ext cx="4484595" cy="6857997"/>
          </a:xfrm>
          <a:prstGeom prst="rect">
            <a:avLst/>
          </a:prstGeom>
          <a:solidFill>
            <a:srgbClr val="0C0C0C">
              <a:alpha val="36862"/>
            </a:srgbClr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49;p25" descr="Pies de una persona">
            <a:extLst>
              <a:ext uri="{FF2B5EF4-FFF2-40B4-BE49-F238E27FC236}">
                <a16:creationId xmlns:a16="http://schemas.microsoft.com/office/drawing/2014/main" id="{6216249E-5EEE-71E1-44A1-82F2F603B5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954" r="17553"/>
          <a:stretch/>
        </p:blipFill>
        <p:spPr>
          <a:xfrm>
            <a:off x="6758537" y="0"/>
            <a:ext cx="5433463" cy="6858000"/>
          </a:xfrm>
          <a:custGeom>
            <a:avLst/>
            <a:gdLst/>
            <a:ahLst/>
            <a:cxnLst/>
            <a:rect l="l" t="t" r="r" b="b"/>
            <a:pathLst>
              <a:path w="4902941" h="6858000" extrusionOk="0">
                <a:moveTo>
                  <a:pt x="0" y="0"/>
                </a:moveTo>
                <a:lnTo>
                  <a:pt x="4902941" y="0"/>
                </a:lnTo>
                <a:lnTo>
                  <a:pt x="49029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1122475" y="1146365"/>
            <a:ext cx="4513586" cy="286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lvl="0" indent="0" algn="just" rtl="0">
              <a:lnSpc>
                <a:spcPct val="101699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Estudios  como  Harvard  Business  </a:t>
            </a:r>
            <a:r>
              <a:rPr lang="es-MX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McKinsey  &amp; Company, Forrester </a:t>
            </a:r>
            <a:r>
              <a:rPr lang="es-MX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indican que la presencia en línea es fundamental para el crecimiento de un negocio, ya que aumenta la visibilidad, credibilidad y oportunidades de venta Un sitio web permitirá  a la tienda de calzado y bolsos mejorar su competitividad en el mercado digital, interactuar eficazmente  con  los  clientes,  adaptarse  a  un  entorno cambiante y destacarse frente a la competencia</a:t>
            </a:r>
            <a:endParaRPr lang="es-MX" sz="1600" dirty="0"/>
          </a:p>
        </p:txBody>
      </p:sp>
      <p:sp>
        <p:nvSpPr>
          <p:cNvPr id="2" name="Google Shape;841;p24">
            <a:extLst>
              <a:ext uri="{FF2B5EF4-FFF2-40B4-BE49-F238E27FC236}">
                <a16:creationId xmlns:a16="http://schemas.microsoft.com/office/drawing/2014/main" id="{25A54D16-B5C8-1D08-8AD0-81A4FEEA9265}"/>
              </a:ext>
            </a:extLst>
          </p:cNvPr>
          <p:cNvSpPr txBox="1"/>
          <p:nvPr/>
        </p:nvSpPr>
        <p:spPr>
          <a:xfrm>
            <a:off x="662537" y="572106"/>
            <a:ext cx="5433463" cy="480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rgbClr val="38AA00"/>
              </a:buClr>
              <a:buSzPts val="4400"/>
            </a:pPr>
            <a:r>
              <a:rPr lang="es-ES" sz="2800" b="1" i="0" u="none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lang="es-ES"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0;p25">
            <a:extLst>
              <a:ext uri="{FF2B5EF4-FFF2-40B4-BE49-F238E27FC236}">
                <a16:creationId xmlns:a16="http://schemas.microsoft.com/office/drawing/2014/main" id="{DEC08F9C-3743-5829-3769-8FA9C1BB2741}"/>
              </a:ext>
            </a:extLst>
          </p:cNvPr>
          <p:cNvSpPr/>
          <p:nvPr/>
        </p:nvSpPr>
        <p:spPr>
          <a:xfrm rot="10800000">
            <a:off x="6758536" y="2"/>
            <a:ext cx="5433464" cy="6857997"/>
          </a:xfrm>
          <a:prstGeom prst="rect">
            <a:avLst/>
          </a:prstGeom>
          <a:solidFill>
            <a:srgbClr val="0C0C0C">
              <a:alpha val="37647"/>
            </a:srgbClr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9;p3">
            <a:extLst>
              <a:ext uri="{FF2B5EF4-FFF2-40B4-BE49-F238E27FC236}">
                <a16:creationId xmlns:a16="http://schemas.microsoft.com/office/drawing/2014/main" id="{2E77F214-F871-389C-3F2D-004EE75D43E9}"/>
              </a:ext>
            </a:extLst>
          </p:cNvPr>
          <p:cNvSpPr txBox="1"/>
          <p:nvPr/>
        </p:nvSpPr>
        <p:spPr>
          <a:xfrm>
            <a:off x="868475" y="4108394"/>
            <a:ext cx="5433462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O" dirty="0">
                <a:effectLst/>
                <a:latin typeface="Georgia" panose="02040502050405020303" pitchFamily="18" charset="0"/>
              </a:rPr>
              <a:t>Blackburn, S., </a:t>
            </a:r>
            <a:r>
              <a:rPr lang="es-CO" dirty="0" err="1">
                <a:effectLst/>
                <a:latin typeface="Georgia" panose="02040502050405020303" pitchFamily="18" charset="0"/>
              </a:rPr>
              <a:t>Galvin</a:t>
            </a:r>
            <a:r>
              <a:rPr lang="es-CO" dirty="0">
                <a:effectLst/>
                <a:latin typeface="Georgia" panose="02040502050405020303" pitchFamily="18" charset="0"/>
              </a:rPr>
              <a:t>, J., </a:t>
            </a:r>
            <a:r>
              <a:rPr lang="es-CO" dirty="0" err="1">
                <a:effectLst/>
                <a:latin typeface="Georgia" panose="02040502050405020303" pitchFamily="18" charset="0"/>
              </a:rPr>
              <a:t>LaBerge</a:t>
            </a:r>
            <a:r>
              <a:rPr lang="es-CO" dirty="0">
                <a:effectLst/>
                <a:latin typeface="Georgia" panose="02040502050405020303" pitchFamily="18" charset="0"/>
              </a:rPr>
              <a:t>, L., &amp; Williams, E. (2021, octubre 8). </a:t>
            </a:r>
            <a:r>
              <a:rPr lang="es-CO" i="1" dirty="0">
                <a:effectLst/>
                <a:latin typeface="Georgia" panose="02040502050405020303" pitchFamily="18" charset="0"/>
              </a:rPr>
              <a:t>Estrategia para un mundo digital</a:t>
            </a:r>
            <a:r>
              <a:rPr lang="es-CO" dirty="0">
                <a:effectLst/>
                <a:latin typeface="Georgia" panose="02040502050405020303" pitchFamily="18" charset="0"/>
              </a:rPr>
              <a:t>. Mckinsey.com; McKinsey &amp; Company. </a:t>
            </a:r>
            <a:r>
              <a:rPr lang="es-CO" dirty="0">
                <a:effectLst/>
                <a:latin typeface="Georgia" panose="02040502050405020303" pitchFamily="18" charset="0"/>
                <a:hlinkClick r:id="rId5"/>
              </a:rPr>
              <a:t>https://www.mckinsey.com/featured-insights/destacados/estrategia-para-un-mundo-digital/es</a:t>
            </a:r>
            <a:endParaRPr lang="es-CO" dirty="0">
              <a:effectLst/>
              <a:latin typeface="Georgia" panose="02040502050405020303" pitchFamily="18" charset="0"/>
            </a:endParaRPr>
          </a:p>
          <a:p>
            <a:endParaRPr lang="es-CO" dirty="0">
              <a:latin typeface="Georgia" panose="02040502050405020303" pitchFamily="18" charset="0"/>
            </a:endParaRPr>
          </a:p>
          <a:p>
            <a:r>
              <a:rPr lang="es-MX" dirty="0" err="1">
                <a:effectLst/>
                <a:latin typeface="Georgia" panose="02040502050405020303" pitchFamily="18" charset="0"/>
              </a:rPr>
              <a:t>The</a:t>
            </a:r>
            <a:r>
              <a:rPr lang="es-MX" dirty="0">
                <a:effectLst/>
                <a:latin typeface="Georgia" panose="02040502050405020303" pitchFamily="18" charset="0"/>
              </a:rPr>
              <a:t>. (2023, marzo 23). </a:t>
            </a:r>
            <a:r>
              <a:rPr lang="es-MX" i="1" dirty="0">
                <a:effectLst/>
                <a:latin typeface="Georgia" panose="02040502050405020303" pitchFamily="18" charset="0"/>
              </a:rPr>
              <a:t>Todo lo que necesita saber sobre la optimización de su presencia en línea</a:t>
            </a:r>
            <a:r>
              <a:rPr lang="es-MX" dirty="0">
                <a:effectLst/>
                <a:latin typeface="Georgia" panose="02040502050405020303" pitchFamily="18" charset="0"/>
              </a:rPr>
              <a:t>. Business Plan </a:t>
            </a:r>
            <a:r>
              <a:rPr lang="es-MX" dirty="0" err="1">
                <a:effectLst/>
                <a:latin typeface="Georgia" panose="02040502050405020303" pitchFamily="18" charset="0"/>
              </a:rPr>
              <a:t>Templates</a:t>
            </a:r>
            <a:r>
              <a:rPr lang="es-MX" dirty="0">
                <a:effectLst/>
                <a:latin typeface="Georgia" panose="02040502050405020303" pitchFamily="18" charset="0"/>
              </a:rPr>
              <a:t>. </a:t>
            </a:r>
            <a:r>
              <a:rPr lang="es-MX" dirty="0">
                <a:effectLst/>
                <a:latin typeface="Georgia" panose="02040502050405020303" pitchFamily="18" charset="0"/>
                <a:hlinkClick r:id="rId6"/>
              </a:rPr>
              <a:t>https://businessplan-templates.com/es/blogs/blog/advantages-online-presence</a:t>
            </a:r>
            <a:br>
              <a:rPr lang="es-CO" sz="2000" dirty="0">
                <a:effectLst/>
              </a:rPr>
            </a:br>
            <a:endParaRPr lang="es-MX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2040</Words>
  <Application>Microsoft Office PowerPoint</Application>
  <PresentationFormat>Panorámica</PresentationFormat>
  <Paragraphs>249</Paragraphs>
  <Slides>24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7" baseType="lpstr">
      <vt:lpstr>Aptos</vt:lpstr>
      <vt:lpstr>Noto Sans Symbols</vt:lpstr>
      <vt:lpstr>Arial</vt:lpstr>
      <vt:lpstr>Trebuchet MS</vt:lpstr>
      <vt:lpstr>Tahoma</vt:lpstr>
      <vt:lpstr>Work Sans Light</vt:lpstr>
      <vt:lpstr>Times New Roman</vt:lpstr>
      <vt:lpstr>Calibri</vt:lpstr>
      <vt:lpstr>Josefin Sans</vt:lpstr>
      <vt:lpstr>Work Sans</vt:lpstr>
      <vt:lpstr>Work Sans Medium</vt:lpstr>
      <vt:lpstr>Georgia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Daniela</dc:creator>
  <cp:lastModifiedBy>Daniela Lorena Bohorquez Diaz</cp:lastModifiedBy>
  <cp:revision>15</cp:revision>
  <dcterms:modified xsi:type="dcterms:W3CDTF">2024-12-10T16:40:27Z</dcterms:modified>
</cp:coreProperties>
</file>